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rawings/drawing3.xml" ContentType="application/vnd.openxmlformats-officedocument.drawingml.chartshapes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4.xml" ContentType="application/vnd.openxmlformats-officedocument.drawingml.chartshapes+xml"/>
  <Override PartName="/ppt/charts/chart8.xml" ContentType="application/vnd.openxmlformats-officedocument.drawingml.chart+xml"/>
  <Override PartName="/ppt/drawings/drawing5.xml" ContentType="application/vnd.openxmlformats-officedocument.drawingml.chartshapes+xml"/>
  <Override PartName="/ppt/charts/chart9.xml" ContentType="application/vnd.openxmlformats-officedocument.drawingml.chart+xml"/>
  <Override PartName="/ppt/drawings/drawing6.xml" ContentType="application/vnd.openxmlformats-officedocument.drawingml.chartshapes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8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90" r:id="rId21"/>
    <p:sldId id="274" r:id="rId22"/>
    <p:sldId id="275" r:id="rId23"/>
    <p:sldId id="280" r:id="rId24"/>
    <p:sldId id="291" r:id="rId25"/>
    <p:sldId id="284" r:id="rId26"/>
    <p:sldId id="286" r:id="rId27"/>
    <p:sldId id="281" r:id="rId28"/>
    <p:sldId id="282" r:id="rId29"/>
    <p:sldId id="289" r:id="rId30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2BE128E-D058-417F-84FD-DC629BA53CB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88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90"/>
            <p14:sldId id="274"/>
          </p14:sldIdLst>
        </p14:section>
        <p14:section name="Раздел без заголовка" id="{FD8DCDCB-29B6-49E5-A78C-09BF8FA47F37}">
          <p14:sldIdLst>
            <p14:sldId id="275"/>
            <p14:sldId id="280"/>
            <p14:sldId id="291"/>
            <p14:sldId id="284"/>
            <p14:sldId id="286"/>
            <p14:sldId id="281"/>
            <p14:sldId id="282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2C0C3"/>
    <a:srgbClr val="ED1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1" autoAdjust="0"/>
    <p:restoredTop sz="95252" autoAdjust="0"/>
  </p:normalViewPr>
  <p:slideViewPr>
    <p:cSldViewPr>
      <p:cViewPr varScale="1">
        <p:scale>
          <a:sx n="70" d="100"/>
          <a:sy n="70" d="100"/>
        </p:scale>
        <p:origin x="138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 оценка</c:v>
                </c:pt>
                <c:pt idx="3">
                  <c:v>2024 год проект</c:v>
                </c:pt>
                <c:pt idx="4">
                  <c:v>2025 год </c:v>
                </c:pt>
                <c:pt idx="5">
                  <c:v>2026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4030.4</c:v>
                </c:pt>
                <c:pt idx="1">
                  <c:v>5563.7</c:v>
                </c:pt>
                <c:pt idx="2">
                  <c:v>4328</c:v>
                </c:pt>
                <c:pt idx="3">
                  <c:v>4586.2</c:v>
                </c:pt>
                <c:pt idx="4">
                  <c:v>4666.8999999999996</c:v>
                </c:pt>
                <c:pt idx="5">
                  <c:v>4707.5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Лист1!$A$2:$A$7</c:f>
              <c:strCache>
                <c:ptCount val="6"/>
                <c:pt idx="0">
                  <c:v>2021 год</c:v>
                </c:pt>
                <c:pt idx="1">
                  <c:v>2022 год</c:v>
                </c:pt>
                <c:pt idx="2">
                  <c:v>2023 год оценка</c:v>
                </c:pt>
                <c:pt idx="3">
                  <c:v>2024 год проект</c:v>
                </c:pt>
                <c:pt idx="4">
                  <c:v>2025 год </c:v>
                </c:pt>
                <c:pt idx="5">
                  <c:v>2026 год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18036.3</c:v>
                </c:pt>
                <c:pt idx="1">
                  <c:v>21962.2</c:v>
                </c:pt>
                <c:pt idx="2">
                  <c:v>32536.3</c:v>
                </c:pt>
                <c:pt idx="3">
                  <c:v>10115.299999999999</c:v>
                </c:pt>
                <c:pt idx="4">
                  <c:v>5863.1</c:v>
                </c:pt>
                <c:pt idx="5">
                  <c:v>5747.7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978924144"/>
        <c:axId val="191338080"/>
        <c:axId val="0"/>
      </c:bar3DChart>
      <c:catAx>
        <c:axId val="1978924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1338080"/>
        <c:crosses val="autoZero"/>
        <c:auto val="1"/>
        <c:lblAlgn val="ctr"/>
        <c:lblOffset val="100"/>
        <c:noMultiLvlLbl val="0"/>
      </c:catAx>
      <c:valAx>
        <c:axId val="191338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789241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"/>
          <c:y val="0"/>
          <c:w val="0.80583732180536261"/>
          <c:h val="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3.2679738562091504E-3"/>
                  <c:y val="-2.58504773430146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9018321239256857E-3"/>
                  <c:y val="0.14536050190017197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defRPr>
                    </a:pPr>
                    <a:r>
                      <a:rPr lang="en-US" sz="1800" b="1" dirty="0" smtClean="0">
                        <a:solidFill>
                          <a:schemeClr val="tx1"/>
                        </a:solidFill>
                      </a:rPr>
                      <a:t>0</a:t>
                    </a:r>
                    <a:endParaRPr lang="en-US" sz="1800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437908496732025E-2"/>
                  <c:y val="0.1384089509776862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6339869281045752E-3"/>
                  <c:y val="0.1213350035031103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 оценка</c:v>
                </c:pt>
                <c:pt idx="2">
                  <c:v>2024 год проект</c:v>
                </c:pt>
                <c:pt idx="3">
                  <c:v>2025 год 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1809.5</c:v>
                </c:pt>
                <c:pt idx="1">
                  <c:v>-1308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333728"/>
        <c:axId val="191339712"/>
      </c:barChart>
      <c:catAx>
        <c:axId val="191333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1339712"/>
        <c:crosses val="autoZero"/>
        <c:auto val="1"/>
        <c:lblAlgn val="ctr"/>
        <c:lblOffset val="100"/>
        <c:noMultiLvlLbl val="0"/>
      </c:catAx>
      <c:valAx>
        <c:axId val="1913397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13337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9276542638052971"/>
          <c:y val="4.3862860892388514E-2"/>
          <c:w val="0.19743065205084659"/>
          <c:h val="7.338538932633423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48578398696443"/>
          <c:y val="0.17760394881128683"/>
          <c:w val="0.50783032757125857"/>
          <c:h val="0.86468492286226439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dPt>
            <c:idx val="0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4"/>
            <c:bubble3D val="0"/>
            <c:spPr/>
          </c:dPt>
          <c:dLbls>
            <c:dLbl>
              <c:idx val="0"/>
              <c:layout/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8.1181373365922294E-2"/>
                      <c:h val="5.0755239834043647E-2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6.9077972817835051E-2"/>
                  <c:y val="-6.7299648416744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4091744435803427E-3"/>
                  <c:y val="-8.412447220118249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1109436914416905E-2"/>
                      <c:h val="5.524188306182664E-2"/>
                    </c:manualLayout>
                  </c15:layout>
                </c:ext>
              </c:extLst>
            </c:dLbl>
            <c:dLbl>
              <c:idx val="5"/>
              <c:layout>
                <c:manualLayout>
                  <c:x val="4.8501555382735304E-2"/>
                  <c:y val="-6.95429700306363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12,1%</c:v>
                </c:pt>
                <c:pt idx="1">
                  <c:v>акцизы   39,7%</c:v>
                </c:pt>
                <c:pt idx="2">
                  <c:v>налоги на имущество  44,8%</c:v>
                </c:pt>
                <c:pt idx="3">
                  <c:v>Единый сельхоз/налог</c:v>
                </c:pt>
                <c:pt idx="4">
                  <c:v>доходы от использования муниципальной собственности  1,1%</c:v>
                </c:pt>
                <c:pt idx="5">
                  <c:v>доходы от продажиземельных участков 2,3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555.9</c:v>
                </c:pt>
                <c:pt idx="1">
                  <c:v>1819.9</c:v>
                </c:pt>
                <c:pt idx="2">
                  <c:v>2054</c:v>
                </c:pt>
                <c:pt idx="3">
                  <c:v>0.3</c:v>
                </c:pt>
                <c:pt idx="4">
                  <c:v>50</c:v>
                </c:pt>
                <c:pt idx="5">
                  <c:v>106.1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налог на доходы физических лиц  12,1%</c:v>
                </c:pt>
                <c:pt idx="1">
                  <c:v>акцизы   39,7%</c:v>
                </c:pt>
                <c:pt idx="2">
                  <c:v>налоги на имущество  44,8%</c:v>
                </c:pt>
                <c:pt idx="3">
                  <c:v>Единый сельхоз/налог</c:v>
                </c:pt>
                <c:pt idx="4">
                  <c:v>доходы от использования муниципальной собственности  1,1%</c:v>
                </c:pt>
                <c:pt idx="5">
                  <c:v>доходы от продажиземельных участков 2,3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egendEntry>
        <c:idx val="0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/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600"/>
            </a:pPr>
            <a:endParaRPr lang="ru-RU"/>
          </a:p>
        </c:txPr>
      </c:legendEntry>
      <c:layout>
        <c:manualLayout>
          <c:xMode val="edge"/>
          <c:yMode val="edge"/>
          <c:x val="0.66180817872088282"/>
          <c:y val="2.5824694484325811E-4"/>
          <c:w val="0.3146759156390031"/>
          <c:h val="0.965833681901941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099100099989"/>
          <c:y val="0.48597798897765571"/>
          <c:w val="0.44859131813636866"/>
          <c:h val="0.37382609844697384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тыс.рублей</c:v>
                </c:pt>
              </c:strCache>
            </c:strRef>
          </c:tx>
          <c:cat>
            <c:strRef>
              <c:f>Лист1!$A$2:$A$11</c:f>
              <c:strCache>
                <c:ptCount val="7"/>
                <c:pt idx="0">
                  <c:v>2022 год</c:v>
                </c:pt>
                <c:pt idx="1">
                  <c:v>налог на доходы ф. лиц  11,1%</c:v>
                </c:pt>
                <c:pt idx="2">
                  <c:v>акцизы  36,6 %</c:v>
                </c:pt>
                <c:pt idx="3">
                  <c:v>налоги на имущество  49,2%</c:v>
                </c:pt>
                <c:pt idx="4">
                  <c:v>доходы от продажи земли 0,5%</c:v>
                </c:pt>
                <c:pt idx="5">
                  <c:v>доходы от использ муниц собственности  1,2%</c:v>
                </c:pt>
                <c:pt idx="6">
                  <c:v>единый с/хоз налог 1,4%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7"/>
                <c:pt idx="1">
                  <c:v>464.4</c:v>
                </c:pt>
                <c:pt idx="2">
                  <c:v>1524.6</c:v>
                </c:pt>
                <c:pt idx="3">
                  <c:v>2051.6999999999998</c:v>
                </c:pt>
                <c:pt idx="4">
                  <c:v>20.5</c:v>
                </c:pt>
                <c:pt idx="5">
                  <c:v>50</c:v>
                </c:pt>
                <c:pt idx="6">
                  <c:v>55.8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>
        <c:manualLayout>
          <c:xMode val="edge"/>
          <c:yMode val="edge"/>
          <c:x val="0.10689847592691722"/>
          <c:y val="3.2067144054700993E-2"/>
          <c:w val="0.7156550787286261"/>
          <c:h val="0.37923921752801876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08099100099989"/>
          <c:y val="0.48597798897765571"/>
          <c:w val="0.44859131813636866"/>
          <c:h val="0.37382609844697384"/>
        </c:manualLayout>
      </c:layout>
      <c:doughnutChart>
        <c:varyColors val="1"/>
        <c:ser>
          <c:idx val="0"/>
          <c:order val="0"/>
          <c:tx>
            <c:strRef>
              <c:f>Лист1!$B$2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Лист1!$A$3:$A$12</c:f>
              <c:strCache>
                <c:ptCount val="7"/>
                <c:pt idx="0">
                  <c:v>2023 год</c:v>
                </c:pt>
                <c:pt idx="1">
                  <c:v>налог на доходы физических лиц12,0 %</c:v>
                </c:pt>
                <c:pt idx="2">
                  <c:v>акцизы  36,3 %</c:v>
                </c:pt>
                <c:pt idx="3">
                  <c:v>налоги на имущество  45,1%</c:v>
                </c:pt>
                <c:pt idx="4">
                  <c:v>инициативные платежи 4,8%</c:v>
                </c:pt>
                <c:pt idx="5">
                  <c:v>доходы от использ муниц собственности  1,2 %</c:v>
                </c:pt>
                <c:pt idx="6">
                  <c:v>доходы от продажи 0,6%</c:v>
                </c:pt>
              </c:strCache>
            </c:strRef>
          </c:cat>
          <c:val>
            <c:numRef>
              <c:f>Лист1!$B$3:$B$12</c:f>
              <c:numCache>
                <c:formatCode>General</c:formatCode>
                <c:ptCount val="7"/>
                <c:pt idx="0">
                  <c:v>0</c:v>
                </c:pt>
                <c:pt idx="1">
                  <c:v>518.79999999999995</c:v>
                </c:pt>
                <c:pt idx="2">
                  <c:v>1570</c:v>
                </c:pt>
                <c:pt idx="3">
                  <c:v>1953</c:v>
                </c:pt>
                <c:pt idx="4">
                  <c:v>207.8</c:v>
                </c:pt>
                <c:pt idx="5">
                  <c:v>50</c:v>
                </c:pt>
                <c:pt idx="6">
                  <c:v>28.4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t"/>
      <c:layout>
        <c:manualLayout>
          <c:xMode val="edge"/>
          <c:yMode val="edge"/>
          <c:x val="0.14185166294654131"/>
          <c:y val="0"/>
          <c:w val="0.7996709961519427"/>
          <c:h val="0.30432014287974735"/>
        </c:manualLayout>
      </c:layout>
      <c:overlay val="0"/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6503280839895013"/>
                  <c:y val="3.3333333333333333E-2"/>
                </c:manualLayout>
              </c:layout>
              <c:tx>
                <c:rich>
                  <a:bodyPr/>
                  <a:lstStyle/>
                  <a:p>
                    <a:r>
                      <a:rPr lang="en-US" sz="1200" dirty="0" smtClean="0"/>
                      <a:t>    </a:t>
                    </a:r>
                    <a:r>
                      <a:rPr lang="en-US" sz="1200" dirty="0" smtClean="0"/>
                      <a:t>14701,5</a:t>
                    </a:r>
                    <a:endParaRPr lang="en-US" sz="12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67320274303947303"/>
                  <c:y val="1.111111111111111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25716,4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 оценка</c:v>
                </c:pt>
                <c:pt idx="2">
                  <c:v>2024 проект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25716.400000000001</c:v>
                </c:pt>
                <c:pt idx="1">
                  <c:v>38172.400000000001</c:v>
                </c:pt>
                <c:pt idx="2">
                  <c:v>14701.5</c:v>
                </c:pt>
                <c:pt idx="3">
                  <c:v>10530</c:v>
                </c:pt>
                <c:pt idx="4">
                  <c:v>10455.200000000001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2022 год</c:v>
                </c:pt>
                <c:pt idx="1">
                  <c:v>2023 год оценка</c:v>
                </c:pt>
                <c:pt idx="2">
                  <c:v>2024 проект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91333184"/>
        <c:axId val="191327200"/>
        <c:axId val="0"/>
      </c:bar3DChart>
      <c:catAx>
        <c:axId val="1913331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191327200"/>
        <c:crosses val="autoZero"/>
        <c:auto val="1"/>
        <c:lblAlgn val="ctr"/>
        <c:lblOffset val="100"/>
        <c:noMultiLvlLbl val="0"/>
      </c:catAx>
      <c:valAx>
        <c:axId val="1913272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1333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ru-RU" sz="1800" b="1" dirty="0" smtClean="0"/>
              <a:t>Всего : </a:t>
            </a:r>
            <a:r>
              <a:rPr lang="ru-RU" sz="1800" b="1" dirty="0" smtClean="0"/>
              <a:t>14701,5 </a:t>
            </a:r>
            <a:r>
              <a:rPr lang="ru-RU" sz="1800" b="1" dirty="0" smtClean="0"/>
              <a:t>тыс</a:t>
            </a:r>
            <a:r>
              <a:rPr lang="ru-RU" sz="1800" b="1" dirty="0"/>
              <a:t>. рублей</a:t>
            </a:r>
          </a:p>
        </c:rich>
      </c:tx>
      <c:layout>
        <c:manualLayout>
          <c:xMode val="edge"/>
          <c:yMode val="edge"/>
          <c:x val="0.62537500000000013"/>
          <c:y val="0.1131305213166407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7185586176727905E-2"/>
          <c:y val="5.3921064237702439E-2"/>
          <c:w val="0.54551848206474196"/>
          <c:h val="0.9068295712238765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6"/>
          <c:dPt>
            <c:idx val="0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3"/>
            <c:bubble3D val="0"/>
            <c:spPr>
              <a:solidFill>
                <a:srgbClr val="92D05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5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7"/>
            <c:bubble3D val="0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8"/>
            <c:bubble3D val="0"/>
            <c:spPr>
              <a:solidFill>
                <a:schemeClr val="accent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9"/>
            <c:bubble3D val="0"/>
            <c:spPr>
              <a:solidFill>
                <a:srgbClr val="FFFF99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0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2"/>
              <c:layout>
                <c:manualLayout>
                  <c:x val="-9.2149004811898499E-2"/>
                  <c:y val="6.75229051583372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11937483595800524"/>
                  <c:y val="-5.871006845278241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Лист1!$A$2:$A$16</c:f>
              <c:strCache>
                <c:ptCount val="7"/>
                <c:pt idx="0">
                  <c:v>общегосударственные вопросы 6,55%</c:v>
                </c:pt>
                <c:pt idx="1">
                  <c:v>национальная безопасность и правоохранительная деятельность 0,59%</c:v>
                </c:pt>
                <c:pt idx="2">
                  <c:v>национальная экономика 17,08 %</c:v>
                </c:pt>
                <c:pt idx="3">
                  <c:v>ЖКХ 75,51%</c:v>
                </c:pt>
                <c:pt idx="4">
                  <c:v>образование 0,03%</c:v>
                </c:pt>
                <c:pt idx="5">
                  <c:v>культура 0,14%</c:v>
                </c:pt>
                <c:pt idx="6">
                  <c:v>физическая культура и спорт  0,1%</c:v>
                </c:pt>
              </c:strCache>
            </c:strRef>
          </c:cat>
          <c:val>
            <c:numRef>
              <c:f>Лист1!$B$2:$B$16</c:f>
              <c:numCache>
                <c:formatCode>General</c:formatCode>
                <c:ptCount val="15"/>
                <c:pt idx="0">
                  <c:v>963</c:v>
                </c:pt>
                <c:pt idx="1">
                  <c:v>87</c:v>
                </c:pt>
                <c:pt idx="2">
                  <c:v>2511</c:v>
                </c:pt>
                <c:pt idx="3">
                  <c:v>11101.5</c:v>
                </c:pt>
                <c:pt idx="4">
                  <c:v>5</c:v>
                </c:pt>
                <c:pt idx="5">
                  <c:v>20</c:v>
                </c:pt>
                <c:pt idx="6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cene3d>
          <a:camera prst="orthographicFront"/>
          <a:lightRig rig="threePt" dir="t"/>
        </a:scene3d>
        <a:sp3d>
          <a:bevelB/>
        </a:sp3d>
      </c:spPr>
    </c:plotArea>
    <c:legend>
      <c:legendPos val="r"/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egendEntry>
        <c:idx val="11"/>
        <c:delete val="1"/>
      </c:legendEntry>
      <c:legendEntry>
        <c:idx val="12"/>
        <c:delete val="1"/>
      </c:legendEntry>
      <c:legendEntry>
        <c:idx val="13"/>
        <c:delete val="1"/>
      </c:legendEntry>
      <c:legendEntry>
        <c:idx val="14"/>
        <c:delete val="1"/>
      </c:legendEntry>
      <c:layout>
        <c:manualLayout>
          <c:xMode val="edge"/>
          <c:yMode val="edge"/>
          <c:x val="0.63276148293963264"/>
          <c:y val="0.36314406498342366"/>
          <c:w val="0.34301399825022022"/>
          <c:h val="0.63015718288822242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600993455749088E-2"/>
          <c:y val="0.16307067142919118"/>
          <c:w val="0.96821203374943554"/>
          <c:h val="0.742608486439201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тыс. рублей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571898838895037E-3"/>
                  <c:y val="-4.630561016381343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7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9606197302362884E-3"/>
                  <c:y val="-5.4481477970411592E-3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accent3">
                          <a:lumMod val="75000"/>
                        </a:schemeClr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4109499214322297E-3"/>
                  <c:y val="8.1715782642023532E-3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2355,9</a:t>
                    </a:r>
                    <a:endParaRPr lang="en-US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034298463467849E-3"/>
                  <c:y val="-2.7238594214007844E-3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3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2269,6</a:t>
                    </a:r>
                    <a:endParaRPr lang="en-US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   2317,2</a:t>
                    </a:r>
                    <a:endParaRPr lang="en-US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Лист1!$A$2:$A$7</c:f>
              <c:strCache>
                <c:ptCount val="5"/>
                <c:pt idx="0">
                  <c:v>2022 год</c:v>
                </c:pt>
                <c:pt idx="1">
                  <c:v>2023 год оценка</c:v>
                </c:pt>
                <c:pt idx="2">
                  <c:v>2024 год проект</c:v>
                </c:pt>
                <c:pt idx="3">
                  <c:v>2025 год</c:v>
                </c:pt>
                <c:pt idx="4">
                  <c:v>2026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14485.4</c:v>
                </c:pt>
                <c:pt idx="1">
                  <c:v>14527.1</c:v>
                </c:pt>
                <c:pt idx="2">
                  <c:v>2355.9</c:v>
                </c:pt>
                <c:pt idx="3">
                  <c:v>2269.6</c:v>
                </c:pt>
                <c:pt idx="4">
                  <c:v>2317.1999999999998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329920"/>
        <c:axId val="191339168"/>
      </c:barChart>
      <c:catAx>
        <c:axId val="191329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1339168"/>
        <c:crosses val="autoZero"/>
        <c:auto val="1"/>
        <c:lblAlgn val="ctr"/>
        <c:lblOffset val="100"/>
        <c:noMultiLvlLbl val="0"/>
      </c:catAx>
      <c:valAx>
        <c:axId val="19133916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91329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976711244428123"/>
          <c:y val="6.1331019268195487E-2"/>
          <c:w val="0.17606869675017991"/>
          <c:h val="7.1960934279492003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layout/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438793405094138"/>
          <c:y val="3.1081694908657517E-2"/>
          <c:w val="0.88750510067936372"/>
          <c:h val="0.8711396771769811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Поддорское с/п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7967808645043333E-3"/>
                  <c:y val="-5.5135602849940561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843886504822413E-2"/>
                  <c:y val="-3.1473749211500958E-2"/>
                </c:manualLayout>
              </c:layout>
              <c:spPr/>
              <c:txPr>
                <a:bodyPr/>
                <a:lstStyle/>
                <a:p>
                  <a:pPr>
                    <a:defRPr sz="1400" b="1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625356441876714E-2"/>
                  <c:y val="-0.120559071334422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4.2537549434078475E-2"/>
                      <c:h val="3.2415438965546217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6599</c:v>
                </c:pt>
                <c:pt idx="1">
                  <c:v>2606.1999999999998</c:v>
                </c:pt>
                <c:pt idx="2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191335360"/>
        <c:axId val="191329376"/>
        <c:axId val="140894048"/>
      </c:bar3DChart>
      <c:catAx>
        <c:axId val="1913353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1329376"/>
        <c:crosses val="autoZero"/>
        <c:auto val="1"/>
        <c:lblAlgn val="ctr"/>
        <c:lblOffset val="100"/>
        <c:noMultiLvlLbl val="0"/>
      </c:catAx>
      <c:valAx>
        <c:axId val="1913293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1335360"/>
        <c:crosses val="autoZero"/>
        <c:crossBetween val="between"/>
      </c:valAx>
      <c:serAx>
        <c:axId val="140894048"/>
        <c:scaling>
          <c:orientation val="minMax"/>
        </c:scaling>
        <c:delete val="1"/>
        <c:axPos val="b"/>
        <c:majorTickMark val="out"/>
        <c:minorTickMark val="none"/>
        <c:tickLblPos val="none"/>
        <c:crossAx val="191329376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5056356441856814"/>
          <c:y val="0.18476102993690904"/>
          <c:w val="0.93452397616848293"/>
          <c:h val="0.56977314300654835"/>
        </c:manualLayout>
      </c:layout>
      <c:bar3DChart>
        <c:barDir val="col"/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shape val="cylinder"/>
        <c:axId val="191330464"/>
        <c:axId val="191331008"/>
        <c:axId val="140896544"/>
      </c:bar3DChart>
      <c:catAx>
        <c:axId val="191330464"/>
        <c:scaling>
          <c:orientation val="minMax"/>
        </c:scaling>
        <c:delete val="0"/>
        <c:axPos val="b"/>
        <c:majorTickMark val="out"/>
        <c:minorTickMark val="none"/>
        <c:tickLblPos val="nextTo"/>
        <c:crossAx val="191331008"/>
        <c:crosses val="autoZero"/>
        <c:auto val="1"/>
        <c:lblAlgn val="ctr"/>
        <c:lblOffset val="100"/>
        <c:noMultiLvlLbl val="0"/>
      </c:catAx>
      <c:valAx>
        <c:axId val="191331008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191330464"/>
        <c:crosses val="autoZero"/>
        <c:crossBetween val="between"/>
      </c:valAx>
      <c:serAx>
        <c:axId val="140896544"/>
        <c:scaling>
          <c:orientation val="minMax"/>
        </c:scaling>
        <c:delete val="1"/>
        <c:axPos val="b"/>
        <c:majorTickMark val="out"/>
        <c:minorTickMark val="none"/>
        <c:tickLblPos val="none"/>
        <c:crossAx val="19133100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0.42464</cdr:x>
      <cdr:y>0.53122</cdr:y>
    </cdr:from>
    <cdr:to>
      <cdr:x>0.49129</cdr:x>
      <cdr:y>0.58626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>
          <a:off x="3670605" y="2780434"/>
          <a:ext cx="576064" cy="288032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0.04959</cdr:x>
      <cdr:y>0.05503</cdr:y>
    </cdr:from>
    <cdr:to>
      <cdr:x>0.19835</cdr:x>
      <cdr:y>0.17461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28656" y="288033"/>
          <a:ext cx="1285881" cy="6258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    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0.17905</cdr:x>
      <cdr:y>0.19949</cdr:y>
    </cdr:from>
    <cdr:to>
      <cdr:x>0.28734</cdr:x>
      <cdr:y>0.24764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547665" y="1044116"/>
          <a:ext cx="936104" cy="252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 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0.304</cdr:x>
      <cdr:y>0.28891</cdr:y>
    </cdr:from>
    <cdr:to>
      <cdr:x>0.40397</cdr:x>
      <cdr:y>0.3577</cdr:y>
    </cdr:to>
    <cdr:sp macro="" textlink="">
      <cdr:nvSpPr>
        <cdr:cNvPr id="7" name="TextBox 6"/>
        <cdr:cNvSpPr txBox="1"/>
      </cdr:nvSpPr>
      <cdr:spPr>
        <a:xfrm xmlns:a="http://schemas.openxmlformats.org/drawingml/2006/main" rot="10800000" flipV="1">
          <a:off x="2627768" y="1512169"/>
          <a:ext cx="864111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   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0.53719</cdr:x>
      <cdr:y>0.35163</cdr:y>
    </cdr:from>
    <cdr:to>
      <cdr:x>0.65388</cdr:x>
      <cdr:y>0.40666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643469" y="1840430"/>
          <a:ext cx="1008651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dirty="0"/>
        </a:p>
      </cdr:txBody>
    </cdr:sp>
  </cdr:relSizeAnchor>
  <cdr:relSizeAnchor xmlns:cdr="http://schemas.openxmlformats.org/drawingml/2006/chartDrawing">
    <cdr:from>
      <cdr:x>0.31635</cdr:x>
      <cdr:y>0.11849</cdr:y>
    </cdr:from>
    <cdr:to>
      <cdr:x>0.40361</cdr:x>
      <cdr:y>0.52592</cdr:y>
    </cdr:to>
    <cdr:sp macro="" textlink="">
      <cdr:nvSpPr>
        <cdr:cNvPr id="9" name="Прямая со стрелкой 8"/>
        <cdr:cNvSpPr/>
      </cdr:nvSpPr>
      <cdr:spPr>
        <a:xfrm xmlns:a="http://schemas.openxmlformats.org/drawingml/2006/main">
          <a:off x="2734501" y="620193"/>
          <a:ext cx="754261" cy="2132455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0.5219</cdr:x>
      <cdr:y>0.58626</cdr:y>
    </cdr:from>
    <cdr:to>
      <cdr:x>0.59687</cdr:x>
      <cdr:y>0.59499</cdr:y>
    </cdr:to>
    <cdr:sp macro="" textlink="">
      <cdr:nvSpPr>
        <cdr:cNvPr id="10" name="Прямая со стрелкой 9"/>
        <cdr:cNvSpPr/>
      </cdr:nvSpPr>
      <cdr:spPr>
        <a:xfrm xmlns:a="http://schemas.openxmlformats.org/drawingml/2006/main">
          <a:off x="4511273" y="3068466"/>
          <a:ext cx="648072" cy="45719"/>
        </a:xfrm>
        <a:prstGeom xmlns:a="http://schemas.openxmlformats.org/drawingml/2006/main" prst="straightConnector1">
          <a:avLst/>
        </a:prstGeom>
        <a:ln xmlns:a="http://schemas.openxmlformats.org/drawingml/2006/main" w="28575">
          <a:solidFill>
            <a:schemeClr val="tx1"/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0.264</cdr:x>
      <cdr:y>0.40914</cdr:y>
    </cdr:from>
    <cdr:to>
      <cdr:x>0.49167</cdr:x>
      <cdr:y>0.68919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1212" y="2316243"/>
          <a:ext cx="1967259" cy="1585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2000" b="1" dirty="0" smtClean="0"/>
            <a:t>Всего:  </a:t>
          </a:r>
          <a:endParaRPr lang="ru-RU" sz="2000" b="1" dirty="0"/>
        </a:p>
        <a:p xmlns:a="http://schemas.openxmlformats.org/drawingml/2006/main">
          <a:pPr algn="ctr"/>
          <a:r>
            <a:rPr lang="ru-RU" sz="2000" b="1" dirty="0" smtClean="0"/>
            <a:t>4586,2</a:t>
          </a:r>
        </a:p>
        <a:p xmlns:a="http://schemas.openxmlformats.org/drawingml/2006/main">
          <a:pPr algn="ctr"/>
          <a:r>
            <a:rPr lang="ru-RU" sz="2000" b="1" dirty="0" smtClean="0"/>
            <a:t>тыс. рублей </a:t>
          </a:r>
          <a:endParaRPr lang="ru-RU" sz="2000" b="1" dirty="0"/>
        </a:p>
      </cdr:txBody>
    </cdr:sp>
  </cdr:relSizeAnchor>
  <cdr:relSizeAnchor xmlns:cdr="http://schemas.openxmlformats.org/drawingml/2006/chartDrawing">
    <cdr:from>
      <cdr:x>0.19841</cdr:x>
      <cdr:y>0.04054</cdr:y>
    </cdr:from>
    <cdr:to>
      <cdr:x>0.3254</cdr:x>
      <cdr:y>0.14865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785950" y="214315"/>
          <a:ext cx="1143008" cy="5715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</cdr:x>
      <cdr:y>0.47298</cdr:y>
    </cdr:from>
    <cdr:to>
      <cdr:x>0.07143</cdr:x>
      <cdr:y>0.52704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0" y="2500330"/>
          <a:ext cx="642953" cy="2857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0.02007</cdr:x>
      <cdr:y>0.39222</cdr:y>
    </cdr:from>
    <cdr:to>
      <cdr:x>0.08356</cdr:x>
      <cdr:y>0.45979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80684" y="2073412"/>
          <a:ext cx="571484" cy="3572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  <cdr:relSizeAnchor xmlns:cdr="http://schemas.openxmlformats.org/drawingml/2006/chartDrawing">
    <cdr:from>
      <cdr:x>0.01587</cdr:x>
      <cdr:y>0.43243</cdr:y>
    </cdr:from>
    <cdr:to>
      <cdr:x>0.11746</cdr:x>
      <cdr:y>0.51352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42844" y="2286016"/>
          <a:ext cx="914400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200" b="1" dirty="0"/>
        </a:p>
      </cdr:txBody>
    </cdr:sp>
  </cdr:relSizeAnchor>
  <cdr:relSizeAnchor xmlns:cdr="http://schemas.openxmlformats.org/drawingml/2006/chartDrawing">
    <cdr:from>
      <cdr:x>0.55555</cdr:x>
      <cdr:y>0.82433</cdr:y>
    </cdr:from>
    <cdr:to>
      <cdr:x>0.69048</cdr:x>
      <cdr:y>0.91892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000628" y="4357718"/>
          <a:ext cx="1214446" cy="5000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0.256</cdr:x>
      <cdr:y>0.02594</cdr:y>
    </cdr:from>
    <cdr:to>
      <cdr:x>0.32799</cdr:x>
      <cdr:y>0.09315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304257" y="137129"/>
          <a:ext cx="648071" cy="3552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400" b="1" dirty="0"/>
        </a:p>
      </cdr:txBody>
    </cdr:sp>
  </cdr:relSizeAnchor>
  <cdr:relSizeAnchor xmlns:cdr="http://schemas.openxmlformats.org/drawingml/2006/chartDrawing">
    <cdr:from>
      <cdr:x>0.28333</cdr:x>
      <cdr:y>0.21623</cdr:y>
    </cdr:from>
    <cdr:to>
      <cdr:x>0.34167</cdr:x>
      <cdr:y>0.29255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2448272" y="1224136"/>
          <a:ext cx="504056" cy="43204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0.72456</cdr:x>
      <cdr:y>0.50375</cdr:y>
    </cdr:from>
    <cdr:to>
      <cdr:x>0.81765</cdr:x>
      <cdr:y>0.55973</cdr:y>
    </cdr:to>
    <cdr:sp macro="" textlink="">
      <cdr:nvSpPr>
        <cdr:cNvPr id="8" name="TextBox 7"/>
        <cdr:cNvSpPr txBox="1"/>
      </cdr:nvSpPr>
      <cdr:spPr>
        <a:xfrm xmlns:a="http://schemas.openxmlformats.org/drawingml/2006/main" rot="227441">
          <a:off x="5631601" y="2303166"/>
          <a:ext cx="723533" cy="2559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    99,3</a:t>
          </a:r>
          <a:r>
            <a:rPr lang="ru-RU" sz="1400" b="0" dirty="0" smtClean="0"/>
            <a:t>%</a:t>
          </a:r>
          <a:endParaRPr lang="ru-RU" sz="1400" b="0" dirty="0"/>
        </a:p>
      </cdr:txBody>
    </cdr:sp>
  </cdr:relSizeAnchor>
  <cdr:relSizeAnchor xmlns:cdr="http://schemas.openxmlformats.org/drawingml/2006/chartDrawing">
    <cdr:from>
      <cdr:x>0.1508</cdr:x>
      <cdr:y>0.13111</cdr:y>
    </cdr:from>
    <cdr:to>
      <cdr:x>0.30417</cdr:x>
      <cdr:y>0.24074</cdr:y>
    </cdr:to>
    <cdr:sp macro="" textlink="">
      <cdr:nvSpPr>
        <cdr:cNvPr id="9" name="TextBox 8"/>
        <cdr:cNvSpPr txBox="1"/>
      </cdr:nvSpPr>
      <cdr:spPr>
        <a:xfrm xmlns:a="http://schemas.openxmlformats.org/drawingml/2006/main" rot="19369320">
          <a:off x="1172054" y="599438"/>
          <a:ext cx="1192047" cy="5012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400" dirty="0" smtClean="0"/>
            <a:t>      148,4</a:t>
          </a:r>
          <a:r>
            <a:rPr lang="ru-RU" sz="1600" dirty="0" smtClean="0"/>
            <a:t>%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0.43549</cdr:x>
      <cdr:y>0.15016</cdr:y>
    </cdr:from>
    <cdr:to>
      <cdr:x>0.4725</cdr:x>
      <cdr:y>0.36135</cdr:y>
    </cdr:to>
    <cdr:sp macro="" textlink="">
      <cdr:nvSpPr>
        <cdr:cNvPr id="10" name="TextBox 9"/>
        <cdr:cNvSpPr txBox="1"/>
      </cdr:nvSpPr>
      <cdr:spPr>
        <a:xfrm xmlns:a="http://schemas.openxmlformats.org/drawingml/2006/main" rot="3445648">
          <a:off x="3045838" y="1025512"/>
          <a:ext cx="965565" cy="2876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dirty="0" smtClean="0"/>
            <a:t>       37,0%</a:t>
          </a:r>
          <a:endParaRPr lang="ru-RU" sz="1400" dirty="0"/>
        </a:p>
      </cdr:txBody>
    </cdr:sp>
  </cdr:relSizeAnchor>
  <cdr:relSizeAnchor xmlns:cdr="http://schemas.openxmlformats.org/drawingml/2006/chartDrawing">
    <cdr:from>
      <cdr:x>0.82905</cdr:x>
      <cdr:y>0.02708</cdr:y>
    </cdr:from>
    <cdr:to>
      <cdr:x>0.94669</cdr:x>
      <cdr:y>0.22708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443682" y="123812"/>
          <a:ext cx="914345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В  </a:t>
          </a:r>
          <a:r>
            <a:rPr lang="ru-RU" sz="1600" dirty="0" smtClean="0"/>
            <a:t>тыс</a:t>
          </a:r>
          <a:r>
            <a:rPr lang="ru-RU" sz="1100" dirty="0" smtClean="0"/>
            <a:t>. </a:t>
          </a:r>
          <a:r>
            <a:rPr lang="ru-RU" sz="1600" dirty="0" smtClean="0"/>
            <a:t>рублей</a:t>
          </a:r>
          <a:endParaRPr lang="ru-RU" sz="1600" dirty="0"/>
        </a:p>
      </cdr:txBody>
    </cdr:sp>
  </cdr:relSizeAnchor>
  <cdr:relSizeAnchor xmlns:cdr="http://schemas.openxmlformats.org/drawingml/2006/chartDrawing">
    <cdr:from>
      <cdr:x>0.80411</cdr:x>
      <cdr:y>0.68533</cdr:y>
    </cdr:from>
    <cdr:to>
      <cdr:x>0.89676</cdr:x>
      <cdr:y>0.76408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249888" y="3133328"/>
          <a:ext cx="720080" cy="3600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100" dirty="0" smtClean="0">
              <a:solidFill>
                <a:schemeClr val="tx1"/>
              </a:solidFill>
            </a:rPr>
            <a:t>10455,2</a:t>
          </a:r>
        </a:p>
      </cdr:txBody>
    </cdr:sp>
  </cdr:relSizeAnchor>
  <cdr:relSizeAnchor xmlns:cdr="http://schemas.openxmlformats.org/drawingml/2006/chartDrawing">
    <cdr:from>
      <cdr:x>0.36868</cdr:x>
      <cdr:y>0.71683</cdr:y>
    </cdr:from>
    <cdr:to>
      <cdr:x>0.37794</cdr:x>
      <cdr:y>0.72683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2865512" y="3277344"/>
          <a:ext cx="72008" cy="457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0.33162</cdr:x>
      <cdr:y>0.68533</cdr:y>
    </cdr:from>
    <cdr:to>
      <cdr:x>0.47059</cdr:x>
      <cdr:y>0.77983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2577480" y="3133328"/>
          <a:ext cx="108012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0.2853</cdr:x>
      <cdr:y>0.68533</cdr:y>
    </cdr:from>
    <cdr:to>
      <cdr:x>0.36868</cdr:x>
      <cdr:y>0.76408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2217466" y="3133329"/>
          <a:ext cx="648046" cy="3600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/>
            <a:t>38172,4</a:t>
          </a:r>
          <a:endParaRPr lang="ru-RU" sz="1200" dirty="0"/>
        </a:p>
      </cdr:txBody>
    </cdr:sp>
  </cdr:relSizeAnchor>
  <cdr:relSizeAnchor xmlns:cdr="http://schemas.openxmlformats.org/drawingml/2006/chartDrawing">
    <cdr:from>
      <cdr:x>0.13706</cdr:x>
      <cdr:y>0.59083</cdr:y>
    </cdr:from>
    <cdr:to>
      <cdr:x>0.29177</cdr:x>
      <cdr:y>0.91683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1065285" y="2701280"/>
          <a:ext cx="1202468" cy="14904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0.62809</cdr:x>
      <cdr:y>0.68533</cdr:y>
    </cdr:from>
    <cdr:to>
      <cdr:x>0.71147</cdr:x>
      <cdr:y>0.74833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881736" y="3133328"/>
          <a:ext cx="648072" cy="288032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dirty="0" smtClean="0">
              <a:solidFill>
                <a:schemeClr val="tx1"/>
              </a:solidFill>
            </a:rPr>
            <a:t>10530,0</a:t>
          </a:r>
          <a:endParaRPr lang="ru-RU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0.17412</cdr:x>
      <cdr:y>0.10259</cdr:y>
    </cdr:from>
    <cdr:to>
      <cdr:x>0.29455</cdr:x>
      <cdr:y>0.30734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1353344" y="469032"/>
          <a:ext cx="936030" cy="936104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0.36848</cdr:x>
      <cdr:y>0.11834</cdr:y>
    </cdr:from>
    <cdr:to>
      <cdr:x>0.49818</cdr:x>
      <cdr:y>0.52783</cdr:y>
    </cdr:to>
    <cdr:cxnSp macro="">
      <cdr:nvCxnSpPr>
        <cdr:cNvPr id="18" name="Прямая со стрелкой 17"/>
        <cdr:cNvCxnSpPr/>
      </cdr:nvCxnSpPr>
      <cdr:spPr>
        <a:xfrm xmlns:a="http://schemas.openxmlformats.org/drawingml/2006/main">
          <a:off x="2863954" y="541040"/>
          <a:ext cx="1008080" cy="187218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0.53544</cdr:x>
      <cdr:y>0.52783</cdr:y>
    </cdr:from>
    <cdr:to>
      <cdr:x>0.65588</cdr:x>
      <cdr:y>0.60658</cdr:y>
    </cdr:to>
    <cdr:cxnSp macro="">
      <cdr:nvCxnSpPr>
        <cdr:cNvPr id="20" name="Прямая со стрелкой 19"/>
        <cdr:cNvCxnSpPr/>
      </cdr:nvCxnSpPr>
      <cdr:spPr>
        <a:xfrm xmlns:a="http://schemas.openxmlformats.org/drawingml/2006/main">
          <a:off x="4161656" y="2413248"/>
          <a:ext cx="936104" cy="36004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0.7022</cdr:x>
      <cdr:y>0.60658</cdr:y>
    </cdr:from>
    <cdr:to>
      <cdr:x>0.81338</cdr:x>
      <cdr:y>0.60658</cdr:y>
    </cdr:to>
    <cdr:cxnSp macro="">
      <cdr:nvCxnSpPr>
        <cdr:cNvPr id="22" name="Прямая со стрелкой 21"/>
        <cdr:cNvCxnSpPr/>
      </cdr:nvCxnSpPr>
      <cdr:spPr>
        <a:xfrm xmlns:a="http://schemas.openxmlformats.org/drawingml/2006/main">
          <a:off x="5457800" y="2773288"/>
          <a:ext cx="864136" cy="0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0.53011</cdr:x>
      <cdr:y>0.44408</cdr:y>
    </cdr:from>
    <cdr:to>
      <cdr:x>0.66345</cdr:x>
      <cdr:y>0.54311</cdr:y>
    </cdr:to>
    <cdr:sp macro="" textlink="">
      <cdr:nvSpPr>
        <cdr:cNvPr id="25" name="Прямоугольник 24"/>
        <cdr:cNvSpPr/>
      </cdr:nvSpPr>
      <cdr:spPr>
        <a:xfrm xmlns:a="http://schemas.openxmlformats.org/drawingml/2006/main" rot="12278538" flipV="1">
          <a:off x="4120224" y="2030340"/>
          <a:ext cx="1036396" cy="45274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dirty="0" smtClean="0">
              <a:solidFill>
                <a:schemeClr val="tx1"/>
              </a:solidFill>
            </a:rPr>
            <a:t>        74,6%</a:t>
          </a:r>
          <a:endParaRPr lang="ru-RU" sz="1400" dirty="0">
            <a:solidFill>
              <a:schemeClr val="tx1"/>
            </a:solidFill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0.63219</cdr:x>
      <cdr:y>0.77208</cdr:y>
    </cdr:from>
    <cdr:to>
      <cdr:x>0.73134</cdr:x>
      <cdr:y>0.78078</cdr:y>
    </cdr:to>
    <cdr:sp macro="" textlink="">
      <cdr:nvSpPr>
        <cdr:cNvPr id="3" name="Прямая со стрелкой 2"/>
        <cdr:cNvSpPr/>
      </cdr:nvSpPr>
      <cdr:spPr>
        <a:xfrm xmlns:a="http://schemas.openxmlformats.org/drawingml/2006/main" rot="5400000" flipV="1">
          <a:off x="5919035" y="3648441"/>
          <a:ext cx="45719" cy="86409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0.13647</cdr:x>
      <cdr:y>0.23171</cdr:y>
    </cdr:from>
    <cdr:to>
      <cdr:x>0.24387</cdr:x>
      <cdr:y>0.24092</cdr:y>
    </cdr:to>
    <cdr:sp macro="" textlink="">
      <cdr:nvSpPr>
        <cdr:cNvPr id="5" name="Прямая со стрелкой 4"/>
        <cdr:cNvSpPr/>
      </cdr:nvSpPr>
      <cdr:spPr>
        <a:xfrm xmlns:a="http://schemas.openxmlformats.org/drawingml/2006/main" flipV="1">
          <a:off x="1189366" y="1151019"/>
          <a:ext cx="936104" cy="4571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0.46695</cdr:x>
      <cdr:y>0.77727</cdr:y>
    </cdr:from>
    <cdr:to>
      <cdr:x>0.5661</cdr:x>
      <cdr:y>0.78647</cdr:y>
    </cdr:to>
    <cdr:sp macro="" textlink="">
      <cdr:nvSpPr>
        <cdr:cNvPr id="7" name="Прямая со стрелкой 6"/>
        <cdr:cNvSpPr/>
      </cdr:nvSpPr>
      <cdr:spPr>
        <a:xfrm xmlns:a="http://schemas.openxmlformats.org/drawingml/2006/main" rot="16200000" flipH="1">
          <a:off x="4478875" y="3451846"/>
          <a:ext cx="45719" cy="864096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0.14473</cdr:x>
      <cdr:y>0.15444</cdr:y>
    </cdr:from>
    <cdr:to>
      <cdr:x>0.24387</cdr:x>
      <cdr:y>0.26255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1261374" y="767172"/>
          <a:ext cx="864096" cy="5370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200" b="1" dirty="0" smtClean="0"/>
            <a:t>                       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100,3</a:t>
          </a:r>
          <a:r>
            <a:rPr lang="ru-RU" sz="1200" b="1" dirty="0" smtClean="0"/>
            <a:t>%</a:t>
          </a:r>
          <a:endParaRPr lang="ru-RU" sz="1200" b="1" dirty="0"/>
        </a:p>
      </cdr:txBody>
    </cdr:sp>
  </cdr:relSizeAnchor>
  <cdr:relSizeAnchor xmlns:cdr="http://schemas.openxmlformats.org/drawingml/2006/chartDrawing">
    <cdr:from>
      <cdr:x>0.68725</cdr:x>
      <cdr:y>0.55415</cdr:y>
    </cdr:from>
    <cdr:to>
      <cdr:x>0.71997</cdr:x>
      <cdr:y>0.75027</cdr:y>
    </cdr:to>
    <cdr:sp macro="" textlink="">
      <cdr:nvSpPr>
        <cdr:cNvPr id="10" name="TextBox 9"/>
        <cdr:cNvSpPr txBox="1"/>
      </cdr:nvSpPr>
      <cdr:spPr>
        <a:xfrm xmlns:a="http://schemas.openxmlformats.org/drawingml/2006/main" rot="17933924">
          <a:off x="5675052" y="2898362"/>
          <a:ext cx="914410" cy="28516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400" b="0" dirty="0"/>
        </a:p>
      </cdr:txBody>
    </cdr:sp>
  </cdr:relSizeAnchor>
  <cdr:relSizeAnchor xmlns:cdr="http://schemas.openxmlformats.org/drawingml/2006/chartDrawing">
    <cdr:from>
      <cdr:x>0.36419</cdr:x>
      <cdr:y>0.25605</cdr:y>
    </cdr:from>
    <cdr:to>
      <cdr:x>0.39758</cdr:x>
      <cdr:y>0.68934</cdr:y>
    </cdr:to>
    <cdr:sp macro="" textlink="">
      <cdr:nvSpPr>
        <cdr:cNvPr id="11" name="TextBox 10"/>
        <cdr:cNvSpPr txBox="1"/>
      </cdr:nvSpPr>
      <cdr:spPr>
        <a:xfrm xmlns:a="http://schemas.openxmlformats.org/drawingml/2006/main" rot="3872575">
          <a:off x="2243412" y="2202586"/>
          <a:ext cx="2152344" cy="2910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                    </a:t>
          </a:r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16,2</a:t>
          </a:r>
          <a:r>
            <a:rPr lang="ru-RU" sz="1200" b="1" dirty="0" smtClean="0">
              <a:latin typeface="Times New Roman" pitchFamily="18" charset="0"/>
              <a:cs typeface="Times New Roman" pitchFamily="18" charset="0"/>
            </a:rPr>
            <a:t>%</a:t>
          </a:r>
          <a:endParaRPr lang="ru-RU" sz="12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0.73134</cdr:x>
      <cdr:y>0.21377</cdr:y>
    </cdr:from>
    <cdr:to>
      <cdr:x>0.82223</cdr:x>
      <cdr:y>0.32188</cdr:y>
    </cdr:to>
    <cdr:sp macro="" textlink="">
      <cdr:nvSpPr>
        <cdr:cNvPr id="8" name="TextBox 7"/>
        <cdr:cNvSpPr txBox="1"/>
      </cdr:nvSpPr>
      <cdr:spPr>
        <a:xfrm xmlns:a="http://schemas.openxmlformats.org/drawingml/2006/main" rot="1479504">
          <a:off x="6373942" y="996712"/>
          <a:ext cx="792088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0.77245</cdr:x>
      <cdr:y>0.27799</cdr:y>
    </cdr:from>
    <cdr:to>
      <cdr:x>0.87737</cdr:x>
      <cdr:y>0.47411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6732240" y="1296144"/>
          <a:ext cx="914420" cy="91441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0.74787</cdr:x>
      <cdr:y>0.21377</cdr:y>
    </cdr:from>
    <cdr:to>
      <cdr:x>0.83049</cdr:x>
      <cdr:y>0.32188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6517958" y="996712"/>
          <a:ext cx="720080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0.626</cdr:x>
      <cdr:y>0.7102</cdr:y>
    </cdr:from>
    <cdr:to>
      <cdr:x>0.74167</cdr:x>
      <cdr:y>0.78862</cdr:y>
    </cdr:to>
    <cdr:sp macro="" textlink="">
      <cdr:nvSpPr>
        <cdr:cNvPr id="14" name="TextBox 13"/>
        <cdr:cNvSpPr txBox="1"/>
      </cdr:nvSpPr>
      <cdr:spPr>
        <a:xfrm xmlns:a="http://schemas.openxmlformats.org/drawingml/2006/main" rot="21325269">
          <a:off x="5455862" y="3527879"/>
          <a:ext cx="1008115" cy="3895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     </a:t>
          </a:r>
          <a:r>
            <a: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102,1</a:t>
          </a:r>
          <a:r>
            <a:rPr lang="ru-RU" sz="1100" dirty="0" smtClean="0"/>
            <a:t>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0.30997</cdr:x>
      <cdr:y>0.22538</cdr:y>
    </cdr:from>
    <cdr:to>
      <cdr:x>0.4339</cdr:x>
      <cdr:y>0.76593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>
          <a:off x="2701534" y="1184458"/>
          <a:ext cx="1080104" cy="2840847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0.47521</cdr:x>
      <cdr:y>0.71008</cdr:y>
    </cdr:from>
    <cdr:to>
      <cdr:x>0.55783</cdr:x>
      <cdr:y>0.76877</cdr:y>
    </cdr:to>
    <cdr:sp macro="" textlink="">
      <cdr:nvSpPr>
        <cdr:cNvPr id="17" name="Прямоугольник 16"/>
        <cdr:cNvSpPr/>
      </cdr:nvSpPr>
      <cdr:spPr>
        <a:xfrm xmlns:a="http://schemas.openxmlformats.org/drawingml/2006/main" rot="223926">
          <a:off x="4141694" y="3527284"/>
          <a:ext cx="720070" cy="291531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0" dirty="0" smtClean="0">
              <a:ln w="3175">
                <a:solidFill>
                  <a:schemeClr val="tx1"/>
                </a:solidFill>
              </a:ln>
              <a:latin typeface="Times New Roman" panose="02020603050405020304" pitchFamily="18" charset="0"/>
              <a:cs typeface="Times New Roman" panose="02020603050405020304" pitchFamily="18" charset="0"/>
            </a:rPr>
            <a:t>  96,3%</a:t>
          </a:r>
          <a:endParaRPr lang="ru-RU" sz="1200" b="0" dirty="0">
            <a:ln w="3175">
              <a:solidFill>
                <a:schemeClr val="tx1"/>
              </a:solidFill>
            </a:ln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0.60869</cdr:x>
      <cdr:y>0.88525</cdr:y>
    </cdr:from>
    <cdr:to>
      <cdr:x>0.93478</cdr:x>
      <cdr:y>0.96721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00232" y="3857652"/>
          <a:ext cx="107157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600" b="1" dirty="0" smtClean="0"/>
        </a:p>
        <a:p xmlns:a="http://schemas.openxmlformats.org/drawingml/2006/main">
          <a:endParaRPr lang="ru-RU" sz="16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0.69048</cdr:x>
      <cdr:y>0.90523</cdr:y>
    </cdr:from>
    <cdr:to>
      <cdr:x>1</cdr:x>
      <cdr:y>0.99227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86016" y="3714776"/>
          <a:ext cx="92869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600" b="1" dirty="0"/>
        </a:p>
      </cdr:txBody>
    </cdr:sp>
  </cdr:relSizeAnchor>
  <cdr:relSizeAnchor xmlns:cdr="http://schemas.openxmlformats.org/drawingml/2006/chartDrawing">
    <cdr:from>
      <cdr:x>0.64286</cdr:x>
      <cdr:y>0.92263</cdr:y>
    </cdr:from>
    <cdr:to>
      <cdr:x>0.97619</cdr:x>
      <cdr:y>0.99227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928826" y="3786214"/>
          <a:ext cx="1000132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endParaRPr lang="ru-RU" sz="16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0.75313</cdr:x>
      <cdr:y>0.52219</cdr:y>
    </cdr:from>
    <cdr:to>
      <cdr:x>1</cdr:x>
      <cdr:y>0.60131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2160240" y="2376264"/>
          <a:ext cx="70811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0.77823</cdr:x>
      <cdr:y>0.55384</cdr:y>
    </cdr:from>
    <cdr:to>
      <cdr:x>1</cdr:x>
      <cdr:y>0.60131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2232236" y="2520280"/>
          <a:ext cx="636114" cy="2160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E7A08E-2333-4D72-9AAC-28B2915A55E9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FA3CC1-C04F-4A19-804C-0D6784ED018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80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038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26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12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13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4864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97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792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A3CC1-C04F-4A19-804C-0D6784ED0187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7154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A18BF1-3603-467E-8DC8-BEA67DDC8262}" type="datetimeFigureOut">
              <a:rPr lang="ru-RU" smtClean="0"/>
              <a:pPr/>
              <a:t>07.12.2023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6B149D-F07C-4AA6-9F08-43BDF8975D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653136"/>
            <a:ext cx="5051890" cy="20882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финансов Администрации Поддорского муниципального района 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2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176422" cy="28803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БЮДЖЕТ   ДЛЯ ГРАЖДАН на 2024-2026годы 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бюджету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Поддорского сельского поселения на 2024 год и плановый период 2025 и 2026 годов)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Основные задачи бюджетной и налоговой политики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/>
              </a:rPr>
              <a:t>обеспечение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сбалансированности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бюджета сельского поселения</a:t>
            </a:r>
            <a:endParaRPr lang="ru-RU" dirty="0">
              <a:solidFill>
                <a:srgbClr val="FF0000"/>
              </a:solidFill>
              <a:latin typeface="Arial"/>
            </a:endParaRP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получение необходимого объема доходов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бюджета  поселения</a:t>
            </a:r>
            <a:endParaRPr lang="ru-RU" dirty="0">
              <a:solidFill>
                <a:srgbClr val="FF0000"/>
              </a:solidFill>
              <a:latin typeface="Arial"/>
            </a:endParaRP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поддержка предпринимательской и инвестиционной деятельности, 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обеспечивающая налоговую конкурентоспособность бизнеса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интеграция процессов стратегического прогнозирования и бюджетного 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планирования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"/>
              </a:rPr>
              <a:t>повышение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эффективности бюджетных расходов на основе оценки 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достигнутых результатов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оказание мер социальной поддержки с учетом критериев нуждаемости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обеспечение открытости и прозрачности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бюджета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сельского поселения и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бюджетного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процесса </a:t>
            </a:r>
            <a:r>
              <a:rPr lang="ru-RU" dirty="0">
                <a:solidFill>
                  <a:srgbClr val="FF0000"/>
                </a:solidFill>
                <a:latin typeface="Arial"/>
              </a:rPr>
              <a:t>для граждан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развитие системы внутреннего государственного финансового контроля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совершенствование системы межбюджетных отношений</a:t>
            </a:r>
          </a:p>
          <a:p>
            <a:r>
              <a:rPr lang="ru-RU" dirty="0">
                <a:solidFill>
                  <a:srgbClr val="FF0000"/>
                </a:solidFill>
                <a:latin typeface="Arial"/>
              </a:rPr>
              <a:t>эффективное управление государственным </a:t>
            </a:r>
            <a:r>
              <a:rPr lang="ru-RU" dirty="0" smtClean="0">
                <a:solidFill>
                  <a:srgbClr val="FF0000"/>
                </a:solidFill>
                <a:latin typeface="Arial"/>
              </a:rPr>
              <a:t>долгом поселения</a:t>
            </a:r>
            <a:endParaRPr lang="ru-RU" dirty="0">
              <a:solidFill>
                <a:srgbClr val="FF0000"/>
              </a:solidFill>
              <a:latin typeface="Arial"/>
            </a:endParaRP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546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Доходы формирующие муниципальный дорожный фонд, рублей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85720" y="785794"/>
            <a:ext cx="3929090" cy="500066"/>
          </a:xfrm>
          <a:prstGeom prst="flowChartAlternateProcess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Акцизы на нефтепродукты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5143504" y="785794"/>
            <a:ext cx="3714776" cy="500066"/>
          </a:xfrm>
          <a:prstGeom prst="flowChartAlternateProcess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Транспортный налог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142844" y="1428736"/>
            <a:ext cx="3929090" cy="2071702"/>
          </a:xfrm>
          <a:prstGeom prst="flowChartAlternateProcess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</a:rPr>
              <a:t>Государственной пошлиной за выдачу уполномоченным органам исполнительной власти субъекта российской Федерации специального разрешения на движение по автомобильным дорогам транспортных средств, осуществляющих перевозки опасных, тяжеловесных и (или) крупногабаритных грузов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214942" y="1428736"/>
            <a:ext cx="3786214" cy="1928826"/>
          </a:xfrm>
          <a:prstGeom prst="flowChartAlternateProcess">
            <a:avLst/>
          </a:prstGeom>
          <a:solidFill>
            <a:srgbClr val="FFFF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Плата в счет возмещения вреда, причиненного автомобильным дорогам общего пользования регионального или межмуниципального значения транспортными средствами, осуществляющими перевозки тяжеловесных и (или) крупногабаритных грузов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500562" y="4500570"/>
            <a:ext cx="285752" cy="571504"/>
          </a:xfrm>
          <a:prstGeom prst="rightArrow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223329"/>
              </p:ext>
            </p:extLst>
          </p:nvPr>
        </p:nvGraphicFramePr>
        <p:xfrm>
          <a:off x="214282" y="4929198"/>
          <a:ext cx="4286280" cy="1214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1071570"/>
                <a:gridCol w="1071570"/>
                <a:gridCol w="1071570"/>
              </a:tblGrid>
              <a:tr h="6072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год</a:t>
                      </a:r>
                    </a:p>
                  </a:txBody>
                  <a:tcPr/>
                </a:tc>
              </a:tr>
              <a:tr h="607223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7535699,59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5 941 700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5 844 500</a:t>
                      </a:r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5 724 600</a:t>
                      </a:r>
                    </a:p>
                    <a:p>
                      <a:endParaRPr lang="ru-RU" sz="1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Блок-схема: альтернативный процесс 16"/>
          <p:cNvSpPr/>
          <p:nvPr/>
        </p:nvSpPr>
        <p:spPr>
          <a:xfrm>
            <a:off x="323528" y="3861048"/>
            <a:ext cx="4214842" cy="857256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Дорожный фонд Поддорского муниципального района рублей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4786314" y="3857628"/>
            <a:ext cx="4214842" cy="857256"/>
          </a:xfrm>
          <a:prstGeom prst="flowChartAlternateProcess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Дорожный фонд Поддорского сельского поселения  руб.</a:t>
            </a:r>
            <a:endParaRPr lang="ru-RU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693675"/>
              </p:ext>
            </p:extLst>
          </p:nvPr>
        </p:nvGraphicFramePr>
        <p:xfrm>
          <a:off x="4714876" y="5000636"/>
          <a:ext cx="4214844" cy="1143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5276"/>
                <a:gridCol w="1008112"/>
                <a:gridCol w="1008112"/>
                <a:gridCol w="973344"/>
              </a:tblGrid>
              <a:tr h="571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2024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2025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2026 год</a:t>
                      </a:r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14527054,93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2 355 900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2 269 600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2 317 200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– основной вид безвозмездных перечислений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– это денежные средства, перечисляемые из одного бюджета бюджетной системы Российской Федерации другому.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8" y="2285992"/>
          <a:ext cx="8358246" cy="4403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107157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Виды межбюджетных трансфертов</a:t>
                      </a:r>
                      <a:endParaRPr lang="ru-RU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Определение </a:t>
                      </a:r>
                      <a:endParaRPr lang="ru-RU" dirty="0"/>
                    </a:p>
                  </a:txBody>
                  <a:tcPr anchor="ctr"/>
                </a:tc>
              </a:tr>
              <a:tr h="1071570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Дотации (от лат. «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Dotatio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» – дар, пожертвование)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без определения конкретной цели их использования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71570">
                <a:tc>
                  <a:txBody>
                    <a:bodyPr/>
                    <a:lstStyle/>
                    <a:p>
                      <a:pPr algn="l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Субвенции (от лат. «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Subvenire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» – приходить на помощь)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 на финансирование «переданных» другим публично-правовым образованиям полномочий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107157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Субсидии (от лат. «</a:t>
                      </a:r>
                      <a:r>
                        <a:rPr lang="en-US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Subsidium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» - поддержка)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Предоставляются на условиях долевого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софинансирования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других бюджетов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714356"/>
            <a:ext cx="9144000" cy="614364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Расходы бюджета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средства, за исключением средств, являющихся источниками дефицита бюджета.</a:t>
            </a: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Формирование расходов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</a:t>
            </a:r>
          </a:p>
          <a:p>
            <a:pPr lvl="1"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Принципы формирования расходов бюджета: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разделам;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ведомствам;</a:t>
            </a:r>
          </a:p>
          <a:p>
            <a:pPr lvl="1" algn="just">
              <a:buFont typeface="Wingdings" pitchFamily="2" charset="2"/>
              <a:buChar char="v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муниципальным программам Поддорского сельского поселения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2844" y="3857628"/>
            <a:ext cx="8858312" cy="357190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Разделы классификации расходов бюджетов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4429132"/>
            <a:ext cx="1000132" cy="9286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01 «Общегосударственные вопросы»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072462" y="4429132"/>
            <a:ext cx="928694" cy="928694"/>
          </a:xfrm>
          <a:prstGeom prst="round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07 «Образование»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85852" y="4429132"/>
            <a:ext cx="1000132" cy="92869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02 «Национальная оборона»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2844" y="5429264"/>
            <a:ext cx="1285884" cy="785818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08 </a:t>
            </a:r>
          </a:p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«Культура , кинематография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8860" y="4429132"/>
            <a:ext cx="1214446" cy="92869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03 «Национальная безопасность и правоохранительная деятельность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500166" y="5429264"/>
            <a:ext cx="1071570" cy="785818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09 «Здравоохранение» 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14810" y="4429132"/>
            <a:ext cx="1000132" cy="92869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04 «Национальная экономика»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786578" y="4429132"/>
            <a:ext cx="1071570" cy="92869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06</a:t>
            </a:r>
          </a:p>
          <a:p>
            <a:pPr algn="ctr"/>
            <a:r>
              <a:rPr lang="ru-RU" sz="1050" dirty="0" smtClean="0">
                <a:solidFill>
                  <a:schemeClr val="bg1"/>
                </a:solidFill>
              </a:rPr>
              <a:t> «Охрана окружающей среды»</a:t>
            </a:r>
            <a:endParaRPr lang="ru-RU" sz="1050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43174" y="5429264"/>
            <a:ext cx="1214446" cy="78581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10</a:t>
            </a:r>
          </a:p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 «Социальная политика»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00694" y="4429132"/>
            <a:ext cx="1071570" cy="92869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>
                <a:solidFill>
                  <a:schemeClr val="tx1"/>
                </a:solidFill>
              </a:rPr>
              <a:t>05 «</a:t>
            </a:r>
            <a:r>
              <a:rPr lang="ru-RU" sz="1000" dirty="0" smtClean="0">
                <a:solidFill>
                  <a:schemeClr val="tx1"/>
                </a:solidFill>
              </a:rPr>
              <a:t>Жилищно-коммунальное</a:t>
            </a:r>
            <a:r>
              <a:rPr lang="ru-RU" sz="1050" dirty="0" smtClean="0">
                <a:solidFill>
                  <a:schemeClr val="tx1"/>
                </a:solidFill>
              </a:rPr>
              <a:t> хозяйство»</a:t>
            </a:r>
            <a:endParaRPr lang="ru-RU" sz="105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929058" y="5429264"/>
            <a:ext cx="1143008" cy="78581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11 «Физическая культура»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143504" y="5429264"/>
            <a:ext cx="1143008" cy="78581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12</a:t>
            </a:r>
          </a:p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 «Средства массовой информации»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357950" y="5429264"/>
            <a:ext cx="1357322" cy="1214446"/>
          </a:xfrm>
          <a:prstGeom prst="roundRect">
            <a:avLst/>
          </a:prstGeom>
          <a:solidFill>
            <a:srgbClr val="ED1FD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bg1"/>
                </a:solidFill>
              </a:rPr>
              <a:t>13 «Обслуживание государственного и муниципального долга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786710" y="5429264"/>
            <a:ext cx="1214446" cy="1214446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>
                <a:solidFill>
                  <a:schemeClr val="tx1"/>
                </a:solidFill>
              </a:rPr>
              <a:t>14 «межбюджетные трансферты общего характера»</a:t>
            </a:r>
            <a:endParaRPr lang="ru-RU" sz="1000" dirty="0">
              <a:solidFill>
                <a:schemeClr val="tx1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8108975" y="432118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180281" y="4321181"/>
            <a:ext cx="213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751521" y="432118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35753" y="432197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679555" y="432118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894001" y="432118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4607719" y="432197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607985" y="482124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1750993" y="482124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3108315" y="482124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3536149" y="4822041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4679951" y="4821247"/>
            <a:ext cx="121444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7323157" y="4822041"/>
            <a:ext cx="121365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6037273" y="4822041"/>
            <a:ext cx="121365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 какого бюджета происходит финансирование?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36669940"/>
              </p:ext>
            </p:extLst>
          </p:nvPr>
        </p:nvGraphicFramePr>
        <p:xfrm>
          <a:off x="285721" y="989565"/>
          <a:ext cx="8643998" cy="5040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9149"/>
                <a:gridCol w="1755824"/>
                <a:gridCol w="1890889"/>
                <a:gridCol w="1418136"/>
              </a:tblGrid>
              <a:tr h="319012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Расходное полномочие</a:t>
                      </a:r>
                      <a:endParaRPr lang="ru-RU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Финансирование  (бюджет)</a:t>
                      </a:r>
                      <a:endParaRPr lang="ru-RU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1901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Федеральный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Областной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 Местный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Национальная оборона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76562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Национальная безопасность и правоохранительная деятельность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54232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Национальная экономика</a:t>
                      </a:r>
                      <a:r>
                        <a:rPr lang="ru-RU" sz="1400" dirty="0" smtClean="0"/>
                        <a:t>, в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Сельское хозяйство и рыболовство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транспорт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542320"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/>
                        <a:t>Дорожное хозяйство (дорожные фонды)</a:t>
                      </a:r>
                      <a:endParaRPr lang="ru-RU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0" dirty="0" smtClean="0"/>
                        <a:t>Жилищно-коммунальное хозяйство</a:t>
                      </a:r>
                      <a:endParaRPr lang="ru-RU" sz="14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Образование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Культура, кинематография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Физическая культура и спорт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  <a:tr h="319012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Социальная политика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Дефицит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857232"/>
            <a:ext cx="885831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 numCol="1"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Дефицит 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профицит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501122" cy="4572000"/>
          </a:xfrm>
        </p:spPr>
        <p:txBody>
          <a:bodyPr numCol="2"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1600" dirty="0" smtClean="0"/>
          </a:p>
          <a:p>
            <a:pPr algn="ctr">
              <a:buNone/>
            </a:pPr>
            <a:r>
              <a:rPr lang="ru-RU" sz="1600" dirty="0" smtClean="0"/>
              <a:t>  </a:t>
            </a:r>
            <a:r>
              <a:rPr lang="ru-RU" sz="1600" b="1" dirty="0" smtClean="0"/>
              <a:t>При дефицитном бюджете растет долг и (или) снижаются остатки средств (накопления)</a:t>
            </a:r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endParaRPr lang="ru-RU" sz="1600" b="1" dirty="0" smtClean="0"/>
          </a:p>
          <a:p>
            <a:pPr algn="ctr">
              <a:buNone/>
            </a:pPr>
            <a:r>
              <a:rPr lang="ru-RU" sz="1600" b="1" dirty="0" smtClean="0"/>
              <a:t>При </a:t>
            </a:r>
            <a:r>
              <a:rPr lang="ru-RU" sz="1600" b="1" dirty="0" err="1" smtClean="0"/>
              <a:t>профицитном</a:t>
            </a:r>
            <a:r>
              <a:rPr lang="ru-RU" sz="1600" b="1" dirty="0" smtClean="0"/>
              <a:t> бюджете снижается долг и (или)растут остатки средств (накопления)</a:t>
            </a:r>
            <a:endParaRPr lang="ru-RU" sz="1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1714488"/>
            <a:ext cx="3714776" cy="2857520"/>
          </a:xfrm>
          <a:prstGeom prst="roundRect">
            <a:avLst/>
          </a:prstGeom>
          <a:solidFill>
            <a:srgbClr val="E2C0C3"/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628" y="1714488"/>
            <a:ext cx="3643338" cy="285752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1571612"/>
            <a:ext cx="3571900" cy="428628"/>
          </a:xfrm>
          <a:prstGeom prst="roundRect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дефицит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2066" y="1500174"/>
            <a:ext cx="3500462" cy="428628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</a:rPr>
              <a:t>профицит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00100" y="2214554"/>
            <a:ext cx="3143272" cy="57150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Накопленные резервы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000100" y="3000372"/>
            <a:ext cx="3143272" cy="7143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Государственный долг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57818" y="2143116"/>
            <a:ext cx="2928958" cy="5715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Накопленные резервы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57818" y="3071810"/>
            <a:ext cx="2928958" cy="64294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Государственный долг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3571868" y="2357430"/>
            <a:ext cx="285752" cy="285752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верх 13"/>
          <p:cNvSpPr/>
          <p:nvPr/>
        </p:nvSpPr>
        <p:spPr>
          <a:xfrm>
            <a:off x="3571868" y="3143248"/>
            <a:ext cx="285752" cy="357190"/>
          </a:xfrm>
          <a:prstGeom prst="upArrow">
            <a:avLst/>
          </a:prstGeom>
          <a:solidFill>
            <a:srgbClr val="FF0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7786710" y="2285992"/>
            <a:ext cx="214314" cy="285752"/>
          </a:xfrm>
          <a:prstGeom prst="upArrow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786710" y="3214686"/>
            <a:ext cx="214314" cy="285752"/>
          </a:xfrm>
          <a:prstGeom prst="downArrow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Times New Roman"/>
              </a:rPr>
              <a:t>Основные</a:t>
            </a:r>
            <a:r>
              <a:rPr lang="ru-RU" sz="2000" b="1" dirty="0" smtClean="0">
                <a:solidFill>
                  <a:srgbClr val="666666"/>
                </a:solidFill>
                <a:latin typeface="Times New Roman"/>
              </a:rPr>
              <a:t> параметры </a:t>
            </a:r>
            <a:r>
              <a:rPr lang="ru-RU" sz="2000" b="1" dirty="0" smtClean="0">
                <a:solidFill>
                  <a:srgbClr val="666666"/>
                </a:solidFill>
                <a:latin typeface="Times New Roman"/>
              </a:rPr>
              <a:t>решения </a:t>
            </a:r>
            <a:r>
              <a:rPr lang="ru-RU" sz="2000" b="1" dirty="0" smtClean="0">
                <a:solidFill>
                  <a:srgbClr val="666666"/>
                </a:solidFill>
                <a:latin typeface="Times New Roman"/>
              </a:rPr>
              <a:t>Совета депутатов Поддорского сельского поселения «О бюджете сельского поселения на 2024 год и плановый период 2025 и 2026 годов»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40419744"/>
              </p:ext>
            </p:extLst>
          </p:nvPr>
        </p:nvGraphicFramePr>
        <p:xfrm>
          <a:off x="214281" y="2786059"/>
          <a:ext cx="8715436" cy="4119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7559"/>
                <a:gridCol w="1152128"/>
                <a:gridCol w="1224136"/>
                <a:gridCol w="1224136"/>
                <a:gridCol w="1080120"/>
                <a:gridCol w="1117357"/>
              </a:tblGrid>
              <a:tr h="63744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2022</a:t>
                      </a:r>
                      <a:r>
                        <a:rPr lang="ru-RU" baseline="0" dirty="0" smtClean="0"/>
                        <a:t> год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2023 оценка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2024 год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2025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2026                                                                                 год</a:t>
                      </a:r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1. Доходы, всего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27525,9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36864,3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14701,5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10530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10455,2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из них: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Налоговые и неналоговые доходы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5563,7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4328,0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4586,2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4666,9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4707,5</a:t>
                      </a:r>
                      <a:endParaRPr lang="ru-RU" dirty="0"/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Безвозмездные поступления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21962,2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32536,3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10115,3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5863,1</a:t>
                      </a:r>
                      <a:endParaRPr lang="ru-RU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/>
                        <a:t>5747,7</a:t>
                      </a:r>
                      <a:endParaRPr lang="ru-RU" b="0" dirty="0"/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2. Расходы, </a:t>
                      </a:r>
                      <a:r>
                        <a:rPr lang="ru-RU" baseline="0" dirty="0" smtClean="0"/>
                        <a:t>всего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25716,4</a:t>
                      </a:r>
                      <a:endParaRPr lang="ru-RU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38172,3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14701,5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10530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10455,2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35520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3. Дефицит (-),</a:t>
                      </a:r>
                      <a:r>
                        <a:rPr lang="ru-RU" sz="1700" baseline="0" dirty="0" smtClean="0"/>
                        <a:t> </a:t>
                      </a:r>
                      <a:r>
                        <a:rPr lang="ru-RU" sz="1700" baseline="0" dirty="0" err="1" smtClean="0"/>
                        <a:t>профицит</a:t>
                      </a:r>
                      <a:r>
                        <a:rPr lang="ru-RU" sz="1700" baseline="0" dirty="0" smtClean="0"/>
                        <a:t> (+)</a:t>
                      </a:r>
                      <a:endParaRPr lang="ru-RU" sz="17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dk1"/>
                          </a:solidFill>
                        </a:rPr>
                        <a:t>1809,5</a:t>
                      </a:r>
                      <a:endParaRPr lang="ru-RU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-1308,0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07088">
                <a:tc>
                  <a:txBody>
                    <a:bodyPr/>
                    <a:lstStyle/>
                    <a:p>
                      <a:pPr algn="l"/>
                      <a:r>
                        <a:rPr lang="ru-RU" sz="1700" dirty="0" smtClean="0"/>
                        <a:t>4. Источники финансирования дефицита</a:t>
                      </a:r>
                      <a:endParaRPr lang="ru-RU" sz="17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-1809,5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1308,0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www.muravlenko.com/uploads/posts/2011-12/1324612715_2011-10-2020-bjudzh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65160"/>
            <a:ext cx="4357718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7286644" y="2428868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тыс. рублей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1115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Поддорского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49419512"/>
              </p:ext>
            </p:extLst>
          </p:nvPr>
        </p:nvGraphicFramePr>
        <p:xfrm>
          <a:off x="-34709" y="792582"/>
          <a:ext cx="8643998" cy="52340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 flipV="1">
            <a:off x="755576" y="2348880"/>
            <a:ext cx="648072" cy="46224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1619672" y="1412776"/>
            <a:ext cx="720722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Поддорского сельского поселения в 2024 году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31233237"/>
              </p:ext>
            </p:extLst>
          </p:nvPr>
        </p:nvGraphicFramePr>
        <p:xfrm>
          <a:off x="251520" y="1196752"/>
          <a:ext cx="8640960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«Бюджет для граждан»?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447800"/>
            <a:ext cx="8572560" cy="5124472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«Бюджет для граждан» познакомит Вас с положениями проекта основного финансового документа Поддорского сельского поселения – решения Совета депутатов Поддорского сельского поселения о бюджете сельского поселения на 2024 год и плановый период 2025 и 2026 годов»</a:t>
            </a:r>
            <a:endParaRPr lang="ru-RU" sz="1400" dirty="0" smtClean="0"/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               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пенсионерам и другим категориям населения, так как бюджет сельского поселения затрагивает интересы каждого жителя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</a:rPr>
              <a:t>Поддорского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 сельского поселения.</a:t>
            </a:r>
            <a:endParaRPr lang="ru-RU" sz="1400" dirty="0" smtClean="0"/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                Граждане – и как  налогоплательщики, и как потребители общественных благ – должны быть уверены в том, что передаваемые ими в распоряжение государства средства используются прозрачно и эффективно, просят конкретные результаты как для общества в целом, так и для каждой семьи, для каждого человека.</a:t>
            </a:r>
            <a:endParaRPr lang="ru-RU" sz="1400" dirty="0" smtClean="0"/>
          </a:p>
          <a:p>
            <a:pPr algn="just">
              <a:lnSpc>
                <a:spcPct val="100000"/>
              </a:lnSpc>
            </a:pPr>
            <a:r>
              <a:rPr lang="ru-RU" sz="1400" dirty="0" smtClean="0">
                <a:solidFill>
                  <a:srgbClr val="000000"/>
                </a:solidFill>
                <a:latin typeface="Times New Roman"/>
              </a:rPr>
              <a:t>                Мы постарались в доступной и понятной для граждан форме показать основные параметры бюджета  сельского поселения.</a:t>
            </a:r>
            <a:endParaRPr lang="ru-RU" sz="1400" dirty="0" smtClean="0"/>
          </a:p>
          <a:p>
            <a:pPr algn="just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Решение Думы              Здравоохранение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Граждане             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   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Глава района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Финансы            </a:t>
            </a: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Культура  </a:t>
            </a: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Экономика</a:t>
            </a:r>
          </a:p>
          <a:p>
            <a:pPr>
              <a:buNone/>
            </a:pPr>
            <a:r>
              <a:rPr lang="ru-RU" sz="1400" b="1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Предприятия             </a:t>
            </a: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</a:p>
        </p:txBody>
      </p:sp>
      <p:pic>
        <p:nvPicPr>
          <p:cNvPr id="10" name="Рисунок 9" descr="бюдже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857760"/>
            <a:ext cx="1822920" cy="1370130"/>
          </a:xfrm>
          <a:prstGeom prst="rect">
            <a:avLst/>
          </a:prstGeom>
        </p:spPr>
      </p:pic>
      <p:sp>
        <p:nvSpPr>
          <p:cNvPr id="11" name="Стрелка вправо 10"/>
          <p:cNvSpPr/>
          <p:nvPr/>
        </p:nvSpPr>
        <p:spPr>
          <a:xfrm>
            <a:off x="2857488" y="5429264"/>
            <a:ext cx="92869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</a:t>
            </a:r>
            <a:r>
              <a:rPr lang="ru-RU" sz="2400" b="1" dirty="0" smtClean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   Поддорского </a:t>
            </a:r>
            <a:r>
              <a:rPr lang="ru-RU" sz="2400" b="1" dirty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сельского поселения в </a:t>
            </a:r>
            <a:r>
              <a:rPr lang="ru-RU" sz="2400" b="1" dirty="0" smtClean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2022 и 2023 годах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0724120"/>
              </p:ext>
            </p:extLst>
          </p:nvPr>
        </p:nvGraphicFramePr>
        <p:xfrm>
          <a:off x="251520" y="1480005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1320331"/>
              </p:ext>
            </p:extLst>
          </p:nvPr>
        </p:nvGraphicFramePr>
        <p:xfrm>
          <a:off x="4572000" y="1628800"/>
          <a:ext cx="3960440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95749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Динамика расходов бюджета 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Поддорского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141806512"/>
              </p:ext>
            </p:extLst>
          </p:nvPr>
        </p:nvGraphicFramePr>
        <p:xfrm>
          <a:off x="914400" y="144780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 Поддорского сельского поселения на 2024 год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379293951"/>
              </p:ext>
            </p:extLst>
          </p:nvPr>
        </p:nvGraphicFramePr>
        <p:xfrm>
          <a:off x="-11088" y="908720"/>
          <a:ext cx="914400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8683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Динамика расходов  бюджета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Поддорского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сельского поселения 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700" b="1" u="sng" dirty="0" smtClean="0">
                <a:latin typeface="Times New Roman" pitchFamily="18" charset="0"/>
                <a:cs typeface="Times New Roman" pitchFamily="18" charset="0"/>
              </a:rPr>
              <a:t>ДОРОЖНОЕ ХОЗЯЙСТВО</a:t>
            </a:r>
            <a:endParaRPr lang="ru-RU" sz="2700" b="1" u="sng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85573405"/>
              </p:ext>
            </p:extLst>
          </p:nvPr>
        </p:nvGraphicFramePr>
        <p:xfrm>
          <a:off x="214282" y="1125852"/>
          <a:ext cx="8715436" cy="5255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893846"/>
            <a:ext cx="3714776" cy="2189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Расходы бюджета Поддорского сельского поселения  в разрезе разделов, подразделов </a:t>
            </a:r>
            <a:endParaRPr lang="ru-RU" sz="24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54803786"/>
              </p:ext>
            </p:extLst>
          </p:nvPr>
        </p:nvGraphicFramePr>
        <p:xfrm>
          <a:off x="395536" y="1417638"/>
          <a:ext cx="7776865" cy="5188986"/>
        </p:xfrm>
        <a:graphic>
          <a:graphicData uri="http://schemas.openxmlformats.org/drawingml/2006/table">
            <a:tbl>
              <a:tblPr/>
              <a:tblGrid>
                <a:gridCol w="3940433"/>
                <a:gridCol w="516342"/>
                <a:gridCol w="532639"/>
                <a:gridCol w="1109334"/>
                <a:gridCol w="851966"/>
                <a:gridCol w="826151"/>
              </a:tblGrid>
              <a:tr h="139154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Наименование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err="1">
                          <a:effectLst/>
                          <a:latin typeface="Times New Roman"/>
                        </a:rPr>
                        <a:t>Рз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ПР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2025 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2026 </a:t>
                      </a:r>
                      <a:r>
                        <a:rPr lang="ru-RU" sz="1400" b="1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763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Общегосударственные вопросы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963000,00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1183000,00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958000,00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70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Обеспечение проведение выборов и референдумов</a:t>
                      </a:r>
                    </a:p>
                    <a:p>
                      <a:pPr algn="l" fontAlgn="b"/>
                      <a:r>
                        <a:rPr lang="ru-RU" sz="11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Другие общегосударственные расходы</a:t>
                      </a:r>
                      <a:endParaRPr lang="ru-RU" sz="11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01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01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07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13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963000,00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225000,00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958000,00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</a:p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958000,00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24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86960,00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92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Обеспечение противопожарной безопасности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86960,00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Национальная  экономика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1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2511000,00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2424700,00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2412300,00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Дорожный фонд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2355900,00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2269600,00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2317200,00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9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Другие вопросы в области национальной экономики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155100,00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155100,00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95100,00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11101580,00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6639030,00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6562120,00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94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Благоустройство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11101580,00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ru-RU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6639030,00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6562120,00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5000,00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738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Молодежная политика и оздоровление детей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5000,00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00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Культура, кинематография и средства массовой информации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20000,00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20000,00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57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Культура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effectLst/>
                          <a:latin typeface="Times New Roman"/>
                        </a:rPr>
                        <a:t>20000,00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20000,00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39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effectLst/>
                          <a:latin typeface="Times New Roman"/>
                        </a:rPr>
                        <a:t>14000,00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effectLst/>
                          <a:latin typeface="Times New Roman"/>
                        </a:rPr>
                        <a:t>01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effectLst/>
                          <a:latin typeface="Times New Roman"/>
                        </a:rPr>
                        <a:t>14000,00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6721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Условно-утвержденные расходы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263250,00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522800,00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41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</a:rPr>
                        <a:t>ИТОГО</a:t>
                      </a:r>
                      <a:endParaRPr lang="ru-RU" sz="11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14701540,00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10529980,00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 smtClean="0">
                          <a:effectLst/>
                          <a:latin typeface="Times New Roman"/>
                        </a:rPr>
                        <a:t>10455220,00</a:t>
                      </a:r>
                      <a:endParaRPr lang="ru-RU" sz="11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549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332656"/>
            <a:ext cx="7787208" cy="10849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Муниципальные программы Поддорского сельского поселения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2800" u="sng" dirty="0"/>
              <a:t> Наименование программы                                           </a:t>
            </a:r>
            <a:r>
              <a:rPr lang="ru-RU" sz="2800" u="sng" dirty="0" smtClean="0"/>
              <a:t>                   2024год   2025год   2026год</a:t>
            </a:r>
            <a:endParaRPr lang="ru-RU" sz="2800" u="sng" dirty="0"/>
          </a:p>
          <a:p>
            <a:r>
              <a:rPr lang="ru-RU" sz="2800" dirty="0"/>
              <a:t>Муниципальная программа "Противопожарная защита                                                                объектов и населенных пунктов Поддорского сельского  </a:t>
            </a:r>
            <a:r>
              <a:rPr lang="ru-RU" sz="2800" dirty="0" smtClean="0"/>
              <a:t>   86960             0               0                         </a:t>
            </a:r>
            <a:r>
              <a:rPr lang="ru-RU" sz="2800" dirty="0"/>
              <a:t>поселения на </a:t>
            </a:r>
            <a:r>
              <a:rPr lang="ru-RU" sz="2800" dirty="0" smtClean="0"/>
              <a:t>2018-2024 </a:t>
            </a:r>
            <a:r>
              <a:rPr lang="ru-RU" sz="2800" dirty="0"/>
              <a:t>годы«</a:t>
            </a:r>
          </a:p>
          <a:p>
            <a:r>
              <a:rPr lang="ru-RU" sz="2800" dirty="0"/>
              <a:t>Муниципальная программа "Молодежь Поддорского                                                                  сельского поселения на </a:t>
            </a:r>
            <a:r>
              <a:rPr lang="ru-RU" sz="2800" dirty="0" smtClean="0"/>
              <a:t>2022-2024 </a:t>
            </a:r>
            <a:r>
              <a:rPr lang="ru-RU" sz="2800" dirty="0"/>
              <a:t>годы"	                 </a:t>
            </a:r>
            <a:r>
              <a:rPr lang="ru-RU" sz="2800" dirty="0" smtClean="0"/>
              <a:t>     5000             0              0 </a:t>
            </a:r>
            <a:endParaRPr lang="ru-RU" sz="2800" dirty="0"/>
          </a:p>
          <a:p>
            <a:r>
              <a:rPr lang="ru-RU" sz="2800" dirty="0"/>
              <a:t>Муниципальная программа "Развитие физической                                                                    культуры и спорта в </a:t>
            </a:r>
            <a:r>
              <a:rPr lang="ru-RU" sz="2800" dirty="0" err="1"/>
              <a:t>Поддорском</a:t>
            </a:r>
            <a:r>
              <a:rPr lang="ru-RU" sz="2800" dirty="0"/>
              <a:t> сельском поселении         </a:t>
            </a:r>
            <a:r>
              <a:rPr lang="ru-RU" sz="2800" dirty="0" smtClean="0"/>
              <a:t>   14000             0             0                                         </a:t>
            </a:r>
            <a:r>
              <a:rPr lang="ru-RU" sz="2800" dirty="0"/>
              <a:t>на </a:t>
            </a:r>
            <a:r>
              <a:rPr lang="ru-RU" sz="2800" dirty="0" smtClean="0"/>
              <a:t>2018-2024 </a:t>
            </a:r>
            <a:r>
              <a:rPr lang="ru-RU" sz="2800" dirty="0"/>
              <a:t>годы»</a:t>
            </a:r>
          </a:p>
          <a:p>
            <a:r>
              <a:rPr lang="ru-RU" sz="2800" dirty="0"/>
              <a:t>Муниципальная  программа "Развитие культуры в                                                         </a:t>
            </a:r>
            <a:r>
              <a:rPr lang="ru-RU" sz="2800" dirty="0" err="1"/>
              <a:t>Поддорском</a:t>
            </a:r>
            <a:r>
              <a:rPr lang="ru-RU" sz="2800" dirty="0"/>
              <a:t> сельском поселении на </a:t>
            </a:r>
            <a:r>
              <a:rPr lang="ru-RU" sz="2800" dirty="0" smtClean="0"/>
              <a:t>2021-2025 годы»             20000     20000           0</a:t>
            </a:r>
          </a:p>
          <a:p>
            <a:r>
              <a:rPr lang="ru-RU" sz="2800" dirty="0" smtClean="0"/>
              <a:t>Программа "Совершенствование и содержание                                                                           дорожного хозяйства на территории </a:t>
            </a:r>
            <a:r>
              <a:rPr lang="ru-RU" sz="2800" dirty="0" err="1" smtClean="0"/>
              <a:t>Поддорского</a:t>
            </a:r>
            <a:r>
              <a:rPr lang="ru-RU" sz="2800" dirty="0" smtClean="0"/>
              <a:t>              2355900  2269600  2317200                                                      сельского поселения" </a:t>
            </a:r>
          </a:p>
          <a:p>
            <a:r>
              <a:rPr lang="ru-RU" sz="2800" dirty="0" smtClean="0"/>
              <a:t>Муниципальная </a:t>
            </a:r>
            <a:r>
              <a:rPr lang="ru-RU" sz="2800" dirty="0"/>
              <a:t>программа " Совершенствование                                                                        системы управления муниципальной собственностью                                                                                и земельными ресурсами  Поддорского сельского                </a:t>
            </a:r>
            <a:r>
              <a:rPr lang="ru-RU" sz="2800" dirty="0" smtClean="0"/>
              <a:t>    61000       61000      61000                                           поселения " </a:t>
            </a:r>
          </a:p>
          <a:p>
            <a:r>
              <a:rPr lang="ru-RU" sz="2700" dirty="0">
                <a:solidFill>
                  <a:prstClr val="black"/>
                </a:solidFill>
              </a:rPr>
              <a:t>Муниципальная программа " </a:t>
            </a:r>
            <a:r>
              <a:rPr lang="ru-RU" sz="2700" dirty="0" smtClean="0">
                <a:solidFill>
                  <a:prstClr val="black"/>
                </a:solidFill>
              </a:rPr>
              <a:t>Повышение эффективности                                         бюджетных расходов Поддорского </a:t>
            </a:r>
            <a:r>
              <a:rPr lang="ru-RU" sz="2700" dirty="0">
                <a:solidFill>
                  <a:prstClr val="black"/>
                </a:solidFill>
              </a:rPr>
              <a:t>сельского            </a:t>
            </a:r>
            <a:r>
              <a:rPr lang="ru-RU" sz="2700" dirty="0" smtClean="0">
                <a:solidFill>
                  <a:prstClr val="black"/>
                </a:solidFill>
              </a:rPr>
              <a:t>                     5000              0           0                                      </a:t>
            </a:r>
            <a:r>
              <a:rPr lang="ru-RU" sz="2700" dirty="0">
                <a:solidFill>
                  <a:prstClr val="black"/>
                </a:solidFill>
              </a:rPr>
              <a:t>поселения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38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1143000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             Наименование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программы      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         2024год     2025год     2026год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500" dirty="0"/>
              <a:t>Муниципальная программа "Реформирование </a:t>
            </a:r>
            <a:r>
              <a:rPr lang="ru-RU" sz="1500" dirty="0" smtClean="0"/>
              <a:t>и                                                                            </a:t>
            </a:r>
            <a:r>
              <a:rPr lang="ru-RU" sz="1500" dirty="0"/>
              <a:t>развитие местного самоуправления в </a:t>
            </a:r>
            <a:r>
              <a:rPr lang="ru-RU" sz="1500" dirty="0" err="1" smtClean="0"/>
              <a:t>Поддорском</a:t>
            </a:r>
            <a:r>
              <a:rPr lang="ru-RU" sz="1500" dirty="0" smtClean="0"/>
              <a:t>       2451700         104100          0                                                              </a:t>
            </a:r>
            <a:r>
              <a:rPr lang="ru-RU" sz="1500" dirty="0"/>
              <a:t>сельском поселении на </a:t>
            </a:r>
            <a:r>
              <a:rPr lang="ru-RU" sz="1500" dirty="0" smtClean="0"/>
              <a:t>2014-2025 </a:t>
            </a:r>
            <a:r>
              <a:rPr lang="ru-RU" sz="1500" dirty="0"/>
              <a:t>годы" </a:t>
            </a:r>
            <a:endParaRPr lang="ru-RU" sz="1500" dirty="0" smtClean="0"/>
          </a:p>
          <a:p>
            <a:r>
              <a:rPr lang="ru-RU" sz="1500" dirty="0"/>
              <a:t>Муниципальная программа </a:t>
            </a:r>
            <a:r>
              <a:rPr lang="ru-RU" sz="1500" dirty="0" smtClean="0"/>
              <a:t>«Комплексное развитие                                                                         </a:t>
            </a:r>
            <a:r>
              <a:rPr lang="ru-RU" sz="1500" dirty="0"/>
              <a:t>сельских территорий </a:t>
            </a:r>
            <a:r>
              <a:rPr lang="ru-RU" sz="1500" dirty="0" smtClean="0"/>
              <a:t> Поддорского сельского                 </a:t>
            </a:r>
            <a:r>
              <a:rPr lang="ru-RU" sz="1500" dirty="0" smtClean="0"/>
              <a:t>772000                  </a:t>
            </a:r>
            <a:r>
              <a:rPr lang="ru-RU" sz="1500" dirty="0" smtClean="0"/>
              <a:t>0               0                                                             поселения до 2025 года" </a:t>
            </a:r>
          </a:p>
          <a:p>
            <a:r>
              <a:rPr lang="ru-RU" sz="1500" dirty="0">
                <a:solidFill>
                  <a:prstClr val="black"/>
                </a:solidFill>
              </a:rPr>
              <a:t>Муниципальная программа </a:t>
            </a:r>
            <a:r>
              <a:rPr lang="ru-RU" sz="1500" dirty="0" smtClean="0">
                <a:solidFill>
                  <a:prstClr val="black"/>
                </a:solidFill>
              </a:rPr>
              <a:t>«Формирование </a:t>
            </a:r>
            <a:r>
              <a:rPr lang="ru-RU" sz="1500" dirty="0" err="1" smtClean="0">
                <a:solidFill>
                  <a:prstClr val="black"/>
                </a:solidFill>
              </a:rPr>
              <a:t>совре</a:t>
            </a:r>
            <a:r>
              <a:rPr lang="ru-RU" sz="1500" dirty="0" smtClean="0">
                <a:solidFill>
                  <a:prstClr val="black"/>
                </a:solidFill>
              </a:rPr>
              <a:t>-</a:t>
            </a:r>
          </a:p>
          <a:p>
            <a:pPr marL="0" indent="0">
              <a:buNone/>
            </a:pPr>
            <a:r>
              <a:rPr lang="ru-RU" sz="1500" dirty="0" smtClean="0">
                <a:solidFill>
                  <a:prstClr val="black"/>
                </a:solidFill>
              </a:rPr>
              <a:t>       </a:t>
            </a:r>
            <a:r>
              <a:rPr lang="ru-RU" sz="1500" dirty="0" err="1" smtClean="0">
                <a:solidFill>
                  <a:prstClr val="black"/>
                </a:solidFill>
              </a:rPr>
              <a:t>менной</a:t>
            </a:r>
            <a:r>
              <a:rPr lang="ru-RU" sz="1500" dirty="0" smtClean="0">
                <a:solidFill>
                  <a:prstClr val="black"/>
                </a:solidFill>
              </a:rPr>
              <a:t> городской среды на территории Поддорского</a:t>
            </a:r>
          </a:p>
          <a:p>
            <a:pPr marL="0" indent="0">
              <a:buNone/>
            </a:pPr>
            <a:r>
              <a:rPr lang="ru-RU" sz="1500" dirty="0">
                <a:solidFill>
                  <a:prstClr val="black"/>
                </a:solidFill>
              </a:rPr>
              <a:t> </a:t>
            </a:r>
            <a:r>
              <a:rPr lang="ru-RU" sz="1500" dirty="0" smtClean="0">
                <a:solidFill>
                  <a:prstClr val="black"/>
                </a:solidFill>
              </a:rPr>
              <a:t>       сельского поселения в с. </a:t>
            </a:r>
            <a:r>
              <a:rPr lang="ru-RU" sz="1500" dirty="0" err="1" smtClean="0">
                <a:solidFill>
                  <a:prstClr val="black"/>
                </a:solidFill>
              </a:rPr>
              <a:t>Подддорье</a:t>
            </a:r>
            <a:r>
              <a:rPr lang="ru-RU" sz="1500" dirty="0" smtClean="0">
                <a:solidFill>
                  <a:prstClr val="black"/>
                </a:solidFill>
              </a:rPr>
              <a:t> на 2018-2024г»    1588600                0                0</a:t>
            </a:r>
          </a:p>
        </p:txBody>
      </p:sp>
    </p:spTree>
    <p:extLst>
      <p:ext uri="{BB962C8B-B14F-4D97-AF65-F5344CB8AC3E}">
        <p14:creationId xmlns:p14="http://schemas.microsoft.com/office/powerpoint/2010/main" val="424255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8266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Дотации, субвенции и субсидии  получаемые в бюджет Поддорского сельского поселения в 2024 году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2782854"/>
              </p:ext>
            </p:extLst>
          </p:nvPr>
        </p:nvGraphicFramePr>
        <p:xfrm>
          <a:off x="467544" y="1556792"/>
          <a:ext cx="8208912" cy="4213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 flipH="1">
          <a:off x="7596337" y="1340768"/>
          <a:ext cx="216024" cy="4550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858312" cy="7969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Планируемый дефицит бюджета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Поддорского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464939850"/>
              </p:ext>
            </p:extLst>
          </p:nvPr>
        </p:nvGraphicFramePr>
        <p:xfrm>
          <a:off x="683568" y="980728"/>
          <a:ext cx="7772400" cy="565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Комитет финансов Администрации Поддорского муниципального района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Адрес: Новгородская область с. Поддорье ул. Октябрьская д. 26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r>
              <a:rPr lang="ru-RU" sz="2400" dirty="0" smtClean="0"/>
              <a:t>Телефон:  8 (81658) 71-267 факс: 8 (81658) 71-384</a:t>
            </a:r>
          </a:p>
          <a:p>
            <a:r>
              <a:rPr lang="ru-RU" sz="2400" dirty="0" smtClean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fin@admpoddore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/>
              <a:t>Режим работы:              </a:t>
            </a:r>
            <a:r>
              <a:rPr lang="ru-RU" sz="2400" dirty="0" err="1" smtClean="0"/>
              <a:t>пн-пт</a:t>
            </a:r>
            <a:r>
              <a:rPr lang="ru-RU" sz="2400" dirty="0" smtClean="0"/>
              <a:t>: 9.00 – 17.00  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обед с 13.00 до 14.00</a:t>
            </a:r>
          </a:p>
          <a:p>
            <a:r>
              <a:rPr lang="ru-RU" sz="2400" dirty="0"/>
              <a:t> </a:t>
            </a:r>
            <a:r>
              <a:rPr lang="ru-RU" sz="2400" dirty="0" smtClean="0"/>
              <a:t>                                            выходной: </a:t>
            </a:r>
            <a:r>
              <a:rPr lang="ru-RU" sz="2400" dirty="0" err="1" smtClean="0"/>
              <a:t>сб-вс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64714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86874" cy="71438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такое бюджет? Какие бывают бюджеты?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071546"/>
            <a:ext cx="8501122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Со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err="1" smtClean="0"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 сумка, кошелек.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это план доходов и расходов на определенный период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643042" y="1857364"/>
            <a:ext cx="6143668" cy="1143008"/>
          </a:xfrm>
          <a:prstGeom prst="roundRect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Поддорского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 rot="10800000">
            <a:off x="4788023" y="3068959"/>
            <a:ext cx="432048" cy="720080"/>
          </a:xfrm>
          <a:prstGeom prst="triangle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19872" y="3861048"/>
            <a:ext cx="3312368" cy="2215148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Бюджет </a:t>
            </a:r>
            <a:r>
              <a:rPr lang="ru-RU" b="1" dirty="0" err="1" smtClean="0"/>
              <a:t>Поддорского</a:t>
            </a:r>
            <a:r>
              <a:rPr lang="ru-RU" b="1" dirty="0" smtClean="0"/>
              <a:t> сельского поселения</a:t>
            </a:r>
          </a:p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6357950" y="39290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401080" cy="82294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800" dirty="0" smtClean="0"/>
          </a:p>
          <a:p>
            <a:pPr algn="just">
              <a:buNone/>
            </a:pPr>
            <a:endParaRPr lang="ru-RU" sz="1200" dirty="0" smtClean="0"/>
          </a:p>
          <a:p>
            <a:pPr indent="-216000" algn="just">
              <a:buNone/>
            </a:pPr>
            <a:r>
              <a:rPr lang="ru-RU" sz="1200" dirty="0" smtClean="0"/>
              <a:t>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без «двойного счета» межбюджетных трансфертов)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85860"/>
            <a:ext cx="2500330" cy="135732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 или «бюджет расширенного правительства» (аналитическая категория)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285860"/>
            <a:ext cx="2286016" cy="1285884"/>
          </a:xfrm>
          <a:prstGeom prst="rect">
            <a:avLst/>
          </a:prstGeom>
          <a:solidFill>
            <a:srgbClr val="7030A0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Консолидированный бюджет Российской Федерации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643702" y="1285860"/>
            <a:ext cx="2357454" cy="1285884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Бюджеты государственных внебюджетных фондов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786050" y="1643050"/>
            <a:ext cx="714380" cy="71438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929322" y="1643050"/>
            <a:ext cx="642942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000760" y="1500174"/>
            <a:ext cx="500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14" name="TextBox 13"/>
          <p:cNvSpPr txBox="1"/>
          <p:nvPr/>
        </p:nvSpPr>
        <p:spPr>
          <a:xfrm>
            <a:off x="2928926" y="1571612"/>
            <a:ext cx="428628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=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3214686"/>
            <a:ext cx="2500330" cy="8572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Федеральный бюджет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3143248"/>
            <a:ext cx="2286016" cy="928694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Консолидированные бюджеты субъектов Российской Федерации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3636" y="3000372"/>
            <a:ext cx="1428760" cy="12144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Государственные внебюджетные фонды Российской Федерации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643834" y="3000372"/>
            <a:ext cx="1357322" cy="121444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Территориальные фонды обязательного медицинского страхования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49" name="Стрелка вверх 48"/>
          <p:cNvSpPr/>
          <p:nvPr/>
        </p:nvSpPr>
        <p:spPr>
          <a:xfrm>
            <a:off x="4714876" y="2571744"/>
            <a:ext cx="214314" cy="571504"/>
          </a:xfrm>
          <a:prstGeom prst="upArrow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верх 49"/>
          <p:cNvSpPr/>
          <p:nvPr/>
        </p:nvSpPr>
        <p:spPr>
          <a:xfrm>
            <a:off x="6786578" y="2571744"/>
            <a:ext cx="285752" cy="428628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верх 51"/>
          <p:cNvSpPr/>
          <p:nvPr/>
        </p:nvSpPr>
        <p:spPr>
          <a:xfrm>
            <a:off x="8215338" y="2571744"/>
            <a:ext cx="285752" cy="428628"/>
          </a:xfrm>
          <a:prstGeom prst="upArrow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углом вверх 61"/>
          <p:cNvSpPr/>
          <p:nvPr/>
        </p:nvSpPr>
        <p:spPr>
          <a:xfrm>
            <a:off x="1357290" y="2571744"/>
            <a:ext cx="3143272" cy="500066"/>
          </a:xfrm>
          <a:prstGeom prst="bent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3" name="Блок-схема: процесс 62"/>
          <p:cNvSpPr/>
          <p:nvPr/>
        </p:nvSpPr>
        <p:spPr>
          <a:xfrm>
            <a:off x="1357290" y="3000372"/>
            <a:ext cx="142876" cy="285752"/>
          </a:xfrm>
          <a:prstGeom prst="flowChartProcess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Блок-схема: процесс 63"/>
          <p:cNvSpPr/>
          <p:nvPr/>
        </p:nvSpPr>
        <p:spPr>
          <a:xfrm>
            <a:off x="214282" y="4500570"/>
            <a:ext cx="2500330" cy="1000132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Бюджеты субъектов Российской Федерации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(региональные бюджеты)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3571868" y="4500570"/>
            <a:ext cx="2286016" cy="1143008"/>
          </a:xfrm>
          <a:prstGeom prst="rect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dirty="0" smtClean="0"/>
              <a:t>Консолидированные бюджеты муниципальных районов</a:t>
            </a:r>
            <a:endParaRPr lang="ru-RU" sz="1500" b="1" dirty="0"/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6715140" y="4500570"/>
            <a:ext cx="2286016" cy="928694"/>
          </a:xfrm>
          <a:prstGeom prst="flowChartProcess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Бюджеты городских округов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785786" y="6072206"/>
            <a:ext cx="2214578" cy="571504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Бюджеты районов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6429388" y="6000768"/>
            <a:ext cx="2357454" cy="571504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Бюджеты поселений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70" name="Стрелка вверх 69"/>
          <p:cNvSpPr/>
          <p:nvPr/>
        </p:nvSpPr>
        <p:spPr>
          <a:xfrm>
            <a:off x="4786314" y="4071942"/>
            <a:ext cx="214314" cy="428628"/>
          </a:xfrm>
          <a:prstGeom prst="upArrow">
            <a:avLst/>
          </a:prstGeom>
          <a:solidFill>
            <a:srgbClr val="7030A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Стрелка углом вверх 70"/>
          <p:cNvSpPr/>
          <p:nvPr/>
        </p:nvSpPr>
        <p:spPr>
          <a:xfrm>
            <a:off x="1285852" y="4071942"/>
            <a:ext cx="3143272" cy="285752"/>
          </a:xfrm>
          <a:prstGeom prst="bent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Блок-схема: процесс 77"/>
          <p:cNvSpPr/>
          <p:nvPr/>
        </p:nvSpPr>
        <p:spPr>
          <a:xfrm>
            <a:off x="1285852" y="4357694"/>
            <a:ext cx="71438" cy="142876"/>
          </a:xfrm>
          <a:prstGeom prst="flowChartProcess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Блок-схема: процесс 78"/>
          <p:cNvSpPr/>
          <p:nvPr/>
        </p:nvSpPr>
        <p:spPr>
          <a:xfrm>
            <a:off x="7500958" y="4286256"/>
            <a:ext cx="71438" cy="214314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Блок-схема: процесс 79"/>
          <p:cNvSpPr/>
          <p:nvPr/>
        </p:nvSpPr>
        <p:spPr>
          <a:xfrm>
            <a:off x="5286380" y="4286256"/>
            <a:ext cx="2214578" cy="71438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Стрелка вверх 80"/>
          <p:cNvSpPr/>
          <p:nvPr/>
        </p:nvSpPr>
        <p:spPr>
          <a:xfrm>
            <a:off x="5214942" y="4071942"/>
            <a:ext cx="142876" cy="285752"/>
          </a:xfrm>
          <a:prstGeom prst="upArrow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Стрелка углом вверх 82"/>
          <p:cNvSpPr/>
          <p:nvPr/>
        </p:nvSpPr>
        <p:spPr>
          <a:xfrm>
            <a:off x="2000232" y="5643578"/>
            <a:ext cx="2357454" cy="285752"/>
          </a:xfrm>
          <a:prstGeom prst="bentUpArrow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Блок-схема: процесс 83"/>
          <p:cNvSpPr/>
          <p:nvPr/>
        </p:nvSpPr>
        <p:spPr>
          <a:xfrm>
            <a:off x="1928794" y="5857892"/>
            <a:ext cx="71438" cy="214314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Блок-схема: процесс 84"/>
          <p:cNvSpPr/>
          <p:nvPr/>
        </p:nvSpPr>
        <p:spPr>
          <a:xfrm>
            <a:off x="5143504" y="5857892"/>
            <a:ext cx="2571768" cy="71438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Блок-схема: процесс 85"/>
          <p:cNvSpPr/>
          <p:nvPr/>
        </p:nvSpPr>
        <p:spPr>
          <a:xfrm>
            <a:off x="7643834" y="5857892"/>
            <a:ext cx="71438" cy="142876"/>
          </a:xfrm>
          <a:prstGeom prst="flowChartProcess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Стрелка вверх 86"/>
          <p:cNvSpPr/>
          <p:nvPr/>
        </p:nvSpPr>
        <p:spPr>
          <a:xfrm>
            <a:off x="5072066" y="5643578"/>
            <a:ext cx="142876" cy="285752"/>
          </a:xfrm>
          <a:prstGeom prst="upArrow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чем основано составление бюджета Поддорского сельского поселения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68760"/>
            <a:ext cx="9144000" cy="5589240"/>
          </a:xfr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с двумя скругленными соседними углами 3"/>
          <p:cNvSpPr/>
          <p:nvPr/>
        </p:nvSpPr>
        <p:spPr>
          <a:xfrm>
            <a:off x="464315" y="1237601"/>
            <a:ext cx="8501122" cy="1584176"/>
          </a:xfrm>
          <a:prstGeom prst="round2Same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Составление бюджета  Поддорского сельского поселения основывается на: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3429000"/>
            <a:ext cx="2000264" cy="31432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Прогнозе социально – экономического развития Поддорского муниципального района, Поддорского сельского поселения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298" y="3429000"/>
            <a:ext cx="2143140" cy="31432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политики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58016" y="3429000"/>
            <a:ext cx="2071702" cy="31432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сельского поселения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857496"/>
            <a:ext cx="2000264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2857496"/>
            <a:ext cx="2143140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2</a:t>
            </a:r>
            <a:endParaRPr lang="ru-RU" sz="40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4876" y="2857496"/>
            <a:ext cx="2071702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3</a:t>
            </a:r>
            <a:endParaRPr lang="ru-RU" sz="40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858016" y="2857496"/>
            <a:ext cx="2071702" cy="500066"/>
          </a:xfrm>
          <a:prstGeom prst="roundRect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4</a:t>
            </a:r>
            <a:endParaRPr lang="ru-RU" sz="4000" b="1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14876" y="3429000"/>
            <a:ext cx="2071702" cy="31432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Основных направлениях налоговой политики</a:t>
            </a:r>
          </a:p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Бюджетный процесс – ежегодное формирование и исполнение бюджета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 numCol="2">
            <a:normAutofit/>
          </a:bodyPr>
          <a:lstStyle/>
          <a:p>
            <a:pPr algn="ctr">
              <a:buNone/>
            </a:pPr>
            <a:endPara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8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Утверждение бюджета очередного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(органы местного самоуправления)</a:t>
            </a:r>
          </a:p>
          <a:p>
            <a:pPr algn="ctr">
              <a:spcBef>
                <a:spcPts val="0"/>
              </a:spcBef>
              <a:buNone/>
            </a:pPr>
            <a:endParaRPr lang="ru-RU" sz="1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Исполнение бюджета в текущем году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(органы местного самоуправления: администрация, финансовые органы)</a:t>
            </a:r>
          </a:p>
          <a:p>
            <a:pPr algn="ctr">
              <a:spcBef>
                <a:spcPts val="0"/>
              </a:spcBef>
              <a:buNone/>
            </a:pPr>
            <a:endParaRPr lang="ru-RU" sz="1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отчета об исполнении бюджета предыдущего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(органы местного самоуправления)</a:t>
            </a:r>
          </a:p>
          <a:p>
            <a:pPr algn="ctr">
              <a:spcBef>
                <a:spcPts val="0"/>
              </a:spcBef>
              <a:buNone/>
            </a:pPr>
            <a:endParaRPr lang="ru-RU" sz="1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Утверждение отчета об исполнении бюджета предыдущего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(законодательные, представительные органы местного самоуправления)</a:t>
            </a:r>
          </a:p>
          <a:p>
            <a:pPr algn="ctr">
              <a:spcBef>
                <a:spcPts val="0"/>
              </a:spcBef>
              <a:buNone/>
            </a:pPr>
            <a:endParaRPr lang="ru-RU" sz="1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Составление проекта бюджета очередного года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(органы местного самоуправления)</a:t>
            </a: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Рассмотрение проекта бюджета очередного года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(законодательные , представительные органы местного самоуправления)</a:t>
            </a: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принятие Решения Совета депутатов сельского поселения о бюджете на очередной финансовый год и плановый период</a:t>
            </a: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получение доходов бюджета и распределение бюджетных средств в соответствии с решением о бюджете</a:t>
            </a: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принятие решения об исполнении бюджета за отчетный финансовый период</a:t>
            </a:r>
          </a:p>
          <a:p>
            <a:pPr algn="ctr">
              <a:spcBef>
                <a:spcPts val="0"/>
              </a:spcBef>
              <a:buFontTx/>
              <a:buChar char="-"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0"/>
              </a:spcBef>
              <a:buFontTx/>
              <a:buChar char="-"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- подготовка экономического обоснования доходов и расходов бюджета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786182" y="1857364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786182" y="2714620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3786182" y="4643446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786182" y="5429264"/>
            <a:ext cx="500066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Доходы бюджета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безвозмездные и безвозвратные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поступления денежных средств в бюджет.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28860" y="1785926"/>
            <a:ext cx="4572032" cy="785818"/>
          </a:xfrm>
          <a:prstGeom prst="round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Доходы бюджета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3000372"/>
            <a:ext cx="2714644" cy="571504"/>
          </a:xfrm>
          <a:prstGeom prst="roundRect">
            <a:avLst/>
          </a:prstGeom>
          <a:solidFill>
            <a:srgbClr val="00B05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Налоговые доходы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57554" y="3000372"/>
            <a:ext cx="2786082" cy="571504"/>
          </a:xfrm>
          <a:prstGeom prst="round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Неналоговые доходы</a:t>
            </a:r>
            <a:endParaRPr lang="ru-RU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6500826" y="3000372"/>
            <a:ext cx="2428892" cy="57150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Безвозмездные поступления</a:t>
            </a:r>
            <a:endParaRPr lang="ru-RU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571604" y="2786058"/>
            <a:ext cx="61436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7608909" y="289242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4429918" y="2785264"/>
            <a:ext cx="42862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464844" y="2892818"/>
            <a:ext cx="214314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Блок-схема: альтернативный процесс 34"/>
          <p:cNvSpPr/>
          <p:nvPr/>
        </p:nvSpPr>
        <p:spPr>
          <a:xfrm>
            <a:off x="285720" y="3643314"/>
            <a:ext cx="2714644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налог на имущество физических лиц;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Земельный налог;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акцизы;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налог на доходы физических лиц;</a:t>
            </a:r>
          </a:p>
          <a:p>
            <a:pPr>
              <a:buFontTx/>
              <a:buChar char="-"/>
            </a:pP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другие налоги.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3428992" y="3643314"/>
            <a:ext cx="2714644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других пошлин и сборов, установленных законодательством, а также штрафов за нарушение законодательства, </a:t>
            </a: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доходы от использования муниципального имущества и земли;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штрафные санкции;</a:t>
            </a:r>
          </a:p>
          <a:p>
            <a:pPr>
              <a:buFontTx/>
              <a:buChar char="-"/>
            </a:pPr>
            <a:r>
              <a:rPr lang="ru-RU" sz="1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другие. </a:t>
            </a:r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6500826" y="3643314"/>
            <a:ext cx="2428892" cy="3071834"/>
          </a:xfrm>
          <a:prstGeom prst="flowChartAlternate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002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от других бюджетов бюджетной системы (межбюджетные трансферты), организаций, граждан (кроме налоговых и неналоговых доходов).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Федеральные, региональные и местные налоги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00108"/>
            <a:ext cx="9144000" cy="585789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/>
              <a:t>Налог - </a:t>
            </a:r>
            <a:r>
              <a:rPr lang="ru-RU" sz="1600" b="1" dirty="0" smtClean="0"/>
              <a:t>обязательный, индивидуально безвозмездный платеж, взимаемый с организаций и физических лиц в форме отчуждения принадлежащих им на праве собственности, хозяйственного ведения или оперативного управления денежных средств в целях финансового обеспечения деятельности государства и (или) муниципальных образований.</a:t>
            </a:r>
          </a:p>
          <a:p>
            <a:pPr algn="just">
              <a:buNone/>
            </a:pPr>
            <a:endParaRPr lang="ru-RU" sz="1600" b="1" dirty="0" smtClean="0"/>
          </a:p>
          <a:p>
            <a:pPr algn="just">
              <a:buNone/>
            </a:pPr>
            <a:endParaRPr lang="ru-RU" sz="1600" b="1" dirty="0" smtClean="0"/>
          </a:p>
          <a:p>
            <a:pPr algn="just">
              <a:buNone/>
            </a:pPr>
            <a:endParaRPr lang="ru-RU" sz="1600" b="1" dirty="0" smtClean="0"/>
          </a:p>
          <a:p>
            <a:pPr algn="ctr"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УСТАНОВЛЕНЫ НАЛОГОВЫМ КОДЕКСОМ РОССИЙСКОЙ ФЕДЕРАЦИИ</a:t>
            </a:r>
          </a:p>
          <a:p>
            <a:pPr algn="just">
              <a:buNone/>
            </a:pP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428868"/>
            <a:ext cx="2857520" cy="42862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Виды налогов</a:t>
            </a: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428596" y="2857496"/>
            <a:ext cx="2000264" cy="357190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Федеральные</a:t>
            </a:r>
            <a:endParaRPr lang="ru-RU" b="1" dirty="0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714744" y="3071810"/>
            <a:ext cx="2071702" cy="357190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Региональные</a:t>
            </a:r>
            <a:endParaRPr lang="ru-RU" b="1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6858016" y="2857496"/>
            <a:ext cx="2071702" cy="357190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Местные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5" idx="1"/>
          </p:cNvCxnSpPr>
          <p:nvPr/>
        </p:nvCxnSpPr>
        <p:spPr>
          <a:xfrm rot="10800000" flipV="1">
            <a:off x="2428860" y="2638894"/>
            <a:ext cx="785818" cy="21860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>
            <a:off x="4608513" y="2963859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3"/>
          </p:cNvCxnSpPr>
          <p:nvPr/>
        </p:nvCxnSpPr>
        <p:spPr>
          <a:xfrm>
            <a:off x="6072198" y="2643182"/>
            <a:ext cx="785818" cy="214314"/>
          </a:xfrm>
          <a:prstGeom prst="straightConnector1">
            <a:avLst/>
          </a:prstGeom>
          <a:ln cap="sq" cmpd="sng">
            <a:solidFill>
              <a:srgbClr val="002060">
                <a:alpha val="81000"/>
              </a:srgbClr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кругленный прямоугольник 25"/>
          <p:cNvSpPr/>
          <p:nvPr/>
        </p:nvSpPr>
        <p:spPr>
          <a:xfrm>
            <a:off x="214282" y="4000504"/>
            <a:ext cx="2857520" cy="271464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 обязательные к уплате на всей территории Российской Федерации,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например: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Налог на прибыль организаций;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 Налог на доходы физических лиц;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 Акцизы.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7" name="Блок-схема: альтернативный процесс 26"/>
          <p:cNvSpPr/>
          <p:nvPr/>
        </p:nvSpPr>
        <p:spPr>
          <a:xfrm>
            <a:off x="3286116" y="4000504"/>
            <a:ext cx="2786082" cy="2714644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endParaRPr lang="ru-RU" sz="1600" dirty="0" smtClean="0">
              <a:solidFill>
                <a:schemeClr val="tx1"/>
              </a:solidFill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и законами субъектов Российской Федерации и обязательны к уплате на соответствующих территориях субъектов РФ , например: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Налог на имущество организаций;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Транспортный налог.</a:t>
            </a:r>
          </a:p>
          <a:p>
            <a:pPr algn="ctr">
              <a:buFont typeface="Wingdings" pitchFamily="2" charset="2"/>
              <a:buChar char="ü"/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buFont typeface="Wingdings" pitchFamily="2" charset="2"/>
              <a:buChar char="ü"/>
            </a:pPr>
            <a:endParaRPr lang="ru-RU" sz="1600" b="1" dirty="0" smtClean="0">
              <a:solidFill>
                <a:schemeClr val="tx1"/>
              </a:solidFill>
            </a:endParaRPr>
          </a:p>
          <a:p>
            <a:pPr algn="ctr"/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28" name="Блок-схема: альтернативный процесс 27"/>
          <p:cNvSpPr/>
          <p:nvPr/>
        </p:nvSpPr>
        <p:spPr>
          <a:xfrm>
            <a:off x="6286512" y="4000504"/>
            <a:ext cx="2714644" cy="2714644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и нормативными актами представительных органов муниципальных образований и обязательны к уплате на территориях соответствующих муниципальных образований, например: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Земельный налог;</a:t>
            </a: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tx1"/>
                </a:solidFill>
              </a:rPr>
              <a:t>Налог на имущество физических лиц</a:t>
            </a:r>
            <a:r>
              <a:rPr lang="ru-RU" sz="1400" b="1" dirty="0" smtClean="0">
                <a:solidFill>
                  <a:schemeClr val="tx1"/>
                </a:solidFill>
              </a:rPr>
              <a:t>.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285852" y="3714752"/>
            <a:ext cx="642942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357686" y="3714752"/>
            <a:ext cx="571504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7286644" y="3714752"/>
            <a:ext cx="428628" cy="214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60" cy="500066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Нормативы зачисления налогов по уровням бюджета на территории Поддорского сельского поселения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1000108"/>
          <a:ext cx="8715404" cy="568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955"/>
                <a:gridCol w="4037391"/>
                <a:gridCol w="2214578"/>
                <a:gridCol w="1714480"/>
              </a:tblGrid>
              <a:tr h="1177904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Налоги и сборы, установленные законодательством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Бюджет муниципального района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Бюджеты сельских поселений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79484">
                <a:tc rowSpan="5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Федеральные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Налог на доходы физических</a:t>
                      </a:r>
                      <a:r>
                        <a:rPr lang="ru-RU" baseline="0" dirty="0" smtClean="0"/>
                        <a:t> лиц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98,0%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2,0%</a:t>
                      </a:r>
                      <a:endParaRPr lang="ru-RU" dirty="0"/>
                    </a:p>
                  </a:txBody>
                  <a:tcPr/>
                </a:tc>
              </a:tr>
              <a:tr h="64294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Акцизы на нефтепродукты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54928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Государственная пошлина (по видам)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/>
                        <a:t>100%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6458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Единый налог на вмененный доход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  <a:tr h="549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 smtClean="0"/>
                        <a:t>Единый сельскохозяйственный налог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30%</a:t>
                      </a:r>
                      <a:endParaRPr lang="ru-RU" dirty="0"/>
                    </a:p>
                  </a:txBody>
                  <a:tcPr/>
                </a:tc>
              </a:tr>
              <a:tr h="665163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Местные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Налог на имущество физических 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</a:p>
                  </a:txBody>
                  <a:tcPr/>
                </a:tc>
              </a:tr>
              <a:tr h="68738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Земельный налог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5042</TotalTime>
  <Words>1925</Words>
  <Application>Microsoft Office PowerPoint</Application>
  <PresentationFormat>Экран (4:3)</PresentationFormat>
  <Paragraphs>577</Paragraphs>
  <Slides>29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Calibri</vt:lpstr>
      <vt:lpstr>Cambria</vt:lpstr>
      <vt:lpstr>Franklin Gothic Book</vt:lpstr>
      <vt:lpstr>Perpetua</vt:lpstr>
      <vt:lpstr>Times New Roman</vt:lpstr>
      <vt:lpstr>Wingdings</vt:lpstr>
      <vt:lpstr>Wingdings 2</vt:lpstr>
      <vt:lpstr>Справедливость</vt:lpstr>
      <vt:lpstr> БЮДЖЕТ   ДЛЯ ГРАЖДАН на 2024-2026годы   (к бюджету Поддорского сельского поселения на 2024 год и плановый период 2025 и 2026 годов)</vt:lpstr>
      <vt:lpstr>Что такое «Бюджет для граждан»?</vt:lpstr>
      <vt:lpstr>Что такое бюджет? Какие бывают бюджеты?</vt:lpstr>
      <vt:lpstr>Бюджетная система Российской Федерации</vt:lpstr>
      <vt:lpstr>На чем основано составление бюджета Поддорского сельского поселения</vt:lpstr>
      <vt:lpstr>Бюджетный процесс – ежегодное формирование и исполнение бюджета</vt:lpstr>
      <vt:lpstr>Доходы бюджета</vt:lpstr>
      <vt:lpstr>Федеральные, региональные и местные налоги</vt:lpstr>
      <vt:lpstr>   Нормативы зачисления налогов по уровням бюджета на территории Поддорского сельского поселения</vt:lpstr>
      <vt:lpstr>Основные задачи бюджетной и налоговой политики</vt:lpstr>
      <vt:lpstr>Доходы формирующие муниципальный дорожный фонд, рублей</vt:lpstr>
      <vt:lpstr>Межбюджетные трансферты – основной вид безвозмездных перечислений</vt:lpstr>
      <vt:lpstr>Расходы бюджета</vt:lpstr>
      <vt:lpstr>Из какого бюджета происходит финансирование?</vt:lpstr>
      <vt:lpstr>Дефицит и профицит</vt:lpstr>
      <vt:lpstr>Дефицит и профицит</vt:lpstr>
      <vt:lpstr>Основные параметры решения Совета депутатов Поддорского сельского поселения «О бюджете сельского поселения на 2024 год и плановый период 2025 и 2026 годов» </vt:lpstr>
      <vt:lpstr>Доходы бюджета Поддорского сельского поселения</vt:lpstr>
      <vt:lpstr>Структура налоговых и неналоговых доходов бюджета Поддорского сельского поселения в 2024 году</vt:lpstr>
      <vt:lpstr>Структура налоговых и неналоговых доходов бюджета    Поддорского сельского поселения в 2022 и 2023 годах</vt:lpstr>
      <vt:lpstr>Динамика расходов бюджета  Поддорского сельского поселения</vt:lpstr>
      <vt:lpstr>Структура расходов бюджета Поддорского сельского поселения на 2024 год</vt:lpstr>
      <vt:lpstr>Динамика расходов  бюджета Поддорского сельского поселения на ДОРОЖНОЕ ХОЗЯЙСТВО</vt:lpstr>
      <vt:lpstr>Расходы бюджета Поддорского сельского поселения  в разрезе разделов, подразделов </vt:lpstr>
      <vt:lpstr>Муниципальные программы Поддорского сельского поселения</vt:lpstr>
      <vt:lpstr>                             Наименование программы                       2024год     2025год     2026год</vt:lpstr>
      <vt:lpstr>Дотации, субвенции и субсидии  получаемые в бюджет Поддорского сельского поселения в 2024 году</vt:lpstr>
      <vt:lpstr>Планируемый дефицит бюджета Поддорского сельского поселения</vt:lpstr>
      <vt:lpstr>   Комитет финансов Администрации Поддорского муниципального района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Фин</dc:creator>
  <cp:lastModifiedBy>Буравцова Тамара</cp:lastModifiedBy>
  <cp:revision>484</cp:revision>
  <cp:lastPrinted>2019-11-11T06:08:00Z</cp:lastPrinted>
  <dcterms:created xsi:type="dcterms:W3CDTF">2013-11-19T11:05:07Z</dcterms:created>
  <dcterms:modified xsi:type="dcterms:W3CDTF">2023-12-07T14:03:15Z</dcterms:modified>
</cp:coreProperties>
</file>